
<file path=[Content_Types].xml><?xml version="1.0" encoding="utf-8"?>
<Types xmlns="http://schemas.openxmlformats.org/package/2006/content-types">
  <Default Extension="fntdata" ContentType="application/x-fontdata"/>
  <Default Extension="jpg" ContentType="image/jp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48" r:id="rId1"/>
  </p:sldMasterIdLst>
  <p:sldIdLst>
    <p:sldId id="256" r:id="rId2"/>
    <p:sldId id="257" r:id="rId3"/>
    <p:sldId id="258" r:id="rId4"/>
    <p:sldId id="269" r:id="rId5"/>
    <p:sldId id="259" r:id="rId6"/>
    <p:sldId id="265" r:id="rId7"/>
    <p:sldId id="266" r:id="rId8"/>
    <p:sldId id="267" r:id="rId9"/>
    <p:sldId id="271" r:id="rId10"/>
    <p:sldId id="272" r:id="rId11"/>
    <p:sldId id="260" r:id="rId12"/>
    <p:sldId id="270" r:id="rId13"/>
    <p:sldId id="261" r:id="rId14"/>
    <p:sldId id="262" r:id="rId15"/>
    <p:sldId id="263" r:id="rId16"/>
    <p:sldId id="264" r:id="rId17"/>
  </p:sldIdLst>
  <p:sldSz cx="10693400" cy="10693400"/>
  <p:notesSz cx="10693400" cy="10693400"/>
  <p:embeddedFontLst>
    <p:embeddedFont>
      <p:font typeface="Arial" panose="020B0604020202020204" pitchFamily="34" charset="0"/>
      <p:regular r:id="rId18"/>
    </p:embeddedFont>
    <p:embeddedFont>
      <p:font typeface="Calibri" panose="020F0502020204030204" pitchFamily="34" charset="0"/>
      <p:regular r:id="rId19"/>
      <p:bold r:id="rId20"/>
      <p:italic r:id="rId21"/>
      <p:boldItalic r:id="rId22"/>
    </p:embeddedFont>
    <p:embeddedFont>
      <p:font typeface="Consolas" panose="020B0609020204030204" pitchFamily="49" charset="0"/>
      <p:regular r:id="rId23"/>
      <p:bold r:id="rId24"/>
      <p:italic r:id="rId25"/>
      <p:boldItalic r:id="rId26"/>
    </p:embeddedFont>
    <p:embeddedFont>
      <p:font typeface="Times New Roman" panose="02020603050405020304" pitchFamily="18" charset="0"/>
      <p:regular r:id="rId27"/>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880">
          <p15:clr>
            <a:srgbClr val="A4A3A4"/>
          </p15:clr>
        </p15:guide>
        <p15:guide id="2" pos="216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p:cViewPr varScale="1">
        <p:scale>
          <a:sx n="40" d="100"/>
          <a:sy n="40" d="100"/>
        </p:scale>
        <p:origin x="1844" y="56"/>
      </p:cViewPr>
      <p:guideLst>
        <p:guide orient="horz" pos="2880"/>
        <p:guide pos="216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1.fntdata"/><Relationship Id="rId26" Type="http://schemas.openxmlformats.org/officeDocument/2006/relationships/font" Target="fonts/font9.fntdata"/><Relationship Id="rId3" Type="http://schemas.openxmlformats.org/officeDocument/2006/relationships/slide" Target="slides/slide2.xml"/><Relationship Id="rId21" Type="http://schemas.openxmlformats.org/officeDocument/2006/relationships/font" Target="fonts/font4.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8.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3.fntdata"/><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7.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6.fntdata"/><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font" Target="fonts/font2.fntdata"/><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5.fntdata"/><Relationship Id="rId27" Type="http://schemas.openxmlformats.org/officeDocument/2006/relationships/font" Target="fonts/font10.fntdata"/><Relationship Id="rId30" Type="http://schemas.openxmlformats.org/officeDocument/2006/relationships/theme" Target="theme/theme1.xml"/></Relationships>
</file>

<file path=ppt/media/image1.png>
</file>

<file path=ppt/media/image2.png>
</file>

<file path=ppt/media/image3.jpg>
</file>

<file path=ppt/media/image4.png>
</file>

<file path=ppt/media/image5.png>
</file>

<file path=ppt/media/image6.png>
</file>

<file path=ppt/media/image7.png>
</file>

<file path=ppt/media/image8.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obj" preserve="1">
  <p:cSld name="Title Slide">
    <p:bg>
      <p:bgPr>
        <a:solidFill>
          <a:schemeClr val="bg1"/>
        </a:solidFill>
        <a:effectLst/>
      </p:bgPr>
    </p:bg>
    <p:spTree>
      <p:nvGrpSpPr>
        <p:cNvPr id="1" name=""/>
        <p:cNvGrpSpPr/>
        <p:nvPr/>
      </p:nvGrpSpPr>
      <p:grpSpPr>
        <a:xfrm>
          <a:off x="0" y="0"/>
          <a:ext cx="0" cy="0"/>
          <a:chOff x="0" y="0"/>
          <a:chExt cx="0" cy="0"/>
        </a:xfrm>
      </p:grpSpPr>
      <p:sp>
        <p:nvSpPr>
          <p:cNvPr id="2" name="Holder 2"/>
          <p:cNvSpPr>
            <a:spLocks noGrp="1"/>
          </p:cNvSpPr>
          <p:nvPr>
            <p:ph type="ctrTitle"/>
          </p:nvPr>
        </p:nvSpPr>
        <p:spPr>
          <a:xfrm>
            <a:off x="2770976" y="3074370"/>
            <a:ext cx="5151447" cy="323214"/>
          </a:xfrm>
          <a:prstGeom prst="rect">
            <a:avLst/>
          </a:prstGeom>
        </p:spPr>
        <p:txBody>
          <a:bodyPr wrap="square" lIns="0" tIns="0" rIns="0" bIns="0">
            <a:spAutoFit/>
          </a:bodyPr>
          <a:lstStyle>
            <a:lvl1pPr>
              <a:defRPr sz="1950" b="0" i="0">
                <a:solidFill>
                  <a:srgbClr val="CA606E"/>
                </a:solidFill>
                <a:latin typeface="Times New Roman"/>
                <a:cs typeface="Times New Roman"/>
              </a:defRPr>
            </a:lvl1pPr>
          </a:lstStyle>
          <a:p>
            <a:endParaRPr/>
          </a:p>
        </p:txBody>
      </p:sp>
      <p:sp>
        <p:nvSpPr>
          <p:cNvPr id="3" name="Holder 3"/>
          <p:cNvSpPr>
            <a:spLocks noGrp="1"/>
          </p:cNvSpPr>
          <p:nvPr>
            <p:ph type="subTitle" idx="4"/>
          </p:nvPr>
        </p:nvSpPr>
        <p:spPr>
          <a:xfrm>
            <a:off x="3003420" y="4865190"/>
            <a:ext cx="4686559" cy="826135"/>
          </a:xfrm>
          <a:prstGeom prst="rect">
            <a:avLst/>
          </a:prstGeom>
        </p:spPr>
        <p:txBody>
          <a:bodyPr wrap="square" lIns="0" tIns="0" rIns="0" bIns="0">
            <a:spAutoFit/>
          </a:bodyPr>
          <a:lstStyle>
            <a:lvl1pPr>
              <a:defRPr sz="5250" b="0" i="0">
                <a:solidFill>
                  <a:schemeClr val="tx1"/>
                </a:solidFill>
                <a:latin typeface="Times New Roman"/>
                <a:cs typeface="Times New Roman"/>
              </a:defRPr>
            </a:lvl1pPr>
          </a:lstStyle>
          <a:p>
            <a:endParaRPr/>
          </a:p>
        </p:txBody>
      </p:sp>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8/8/2020</a:t>
            </a:fld>
            <a:endParaRPr lang="en-US"/>
          </a:p>
        </p:txBody>
      </p:sp>
      <p:sp>
        <p:nvSpPr>
          <p:cNvPr id="6" name="Holder 6"/>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4000" b="0" i="0">
                <a:solidFill>
                  <a:schemeClr val="tx1"/>
                </a:solidFill>
                <a:latin typeface="Calibri"/>
                <a:cs typeface="Calibri"/>
              </a:defRPr>
            </a:lvl1pPr>
          </a:lstStyle>
          <a:p>
            <a:endParaRPr/>
          </a:p>
        </p:txBody>
      </p:sp>
      <p:sp>
        <p:nvSpPr>
          <p:cNvPr id="3" name="Holder 3"/>
          <p:cNvSpPr>
            <a:spLocks noGrp="1"/>
          </p:cNvSpPr>
          <p:nvPr>
            <p:ph type="body" idx="1"/>
          </p:nvPr>
        </p:nvSpPr>
        <p:spPr/>
        <p:txBody>
          <a:bodyPr lIns="0" tIns="0" rIns="0" bIns="0"/>
          <a:lstStyle>
            <a:lvl1pPr>
              <a:defRPr/>
            </a:lvl1pPr>
          </a:lstStyle>
          <a:p>
            <a:endParaRPr/>
          </a:p>
        </p:txBody>
      </p:sp>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8/8/2020</a:t>
            </a:fld>
            <a:endParaRPr lang="en-US"/>
          </a:p>
        </p:txBody>
      </p:sp>
      <p:sp>
        <p:nvSpPr>
          <p:cNvPr id="6" name="Holder 6"/>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wo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4000" b="0" i="0">
                <a:solidFill>
                  <a:schemeClr val="tx1"/>
                </a:solidFill>
                <a:latin typeface="Calibri"/>
                <a:cs typeface="Calibri"/>
              </a:defRPr>
            </a:lvl1pPr>
          </a:lstStyle>
          <a:p>
            <a:endParaRPr/>
          </a:p>
        </p:txBody>
      </p:sp>
      <p:sp>
        <p:nvSpPr>
          <p:cNvPr id="3" name="Holder 3"/>
          <p:cNvSpPr>
            <a:spLocks noGrp="1"/>
          </p:cNvSpPr>
          <p:nvPr>
            <p:ph sz="half" idx="2"/>
          </p:nvPr>
        </p:nvSpPr>
        <p:spPr>
          <a:xfrm>
            <a:off x="534670" y="1737995"/>
            <a:ext cx="4651629" cy="4987290"/>
          </a:xfrm>
          <a:prstGeom prst="rect">
            <a:avLst/>
          </a:prstGeom>
        </p:spPr>
        <p:txBody>
          <a:bodyPr wrap="square" lIns="0" tIns="0" rIns="0" bIns="0">
            <a:spAutoFit/>
          </a:bodyPr>
          <a:lstStyle>
            <a:lvl1pPr>
              <a:defRPr/>
            </a:lvl1pPr>
          </a:lstStyle>
          <a:p>
            <a:endParaRPr/>
          </a:p>
        </p:txBody>
      </p:sp>
      <p:sp>
        <p:nvSpPr>
          <p:cNvPr id="4" name="Holder 4"/>
          <p:cNvSpPr>
            <a:spLocks noGrp="1"/>
          </p:cNvSpPr>
          <p:nvPr>
            <p:ph sz="half" idx="3"/>
          </p:nvPr>
        </p:nvSpPr>
        <p:spPr>
          <a:xfrm>
            <a:off x="5507101" y="1737995"/>
            <a:ext cx="4651629" cy="4987290"/>
          </a:xfrm>
          <a:prstGeom prst="rect">
            <a:avLst/>
          </a:prstGeom>
        </p:spPr>
        <p:txBody>
          <a:bodyPr wrap="square" lIns="0" tIns="0" rIns="0" bIns="0">
            <a:spAutoFit/>
          </a:bodyPr>
          <a:lstStyle>
            <a:lvl1pPr>
              <a:defRPr/>
            </a:lvl1pPr>
          </a:lstStyle>
          <a:p>
            <a:endParaRPr/>
          </a:p>
        </p:txBody>
      </p:sp>
      <p:sp>
        <p:nvSpPr>
          <p:cNvPr id="5" name="Holder 5"/>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6" name="Holder 6"/>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8/8/2020</a:t>
            </a:fld>
            <a:endParaRPr lang="en-US"/>
          </a:p>
        </p:txBody>
      </p:sp>
      <p:sp>
        <p:nvSpPr>
          <p:cNvPr id="7" name="Holder 7"/>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Title Only">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4000" b="0" i="0">
                <a:solidFill>
                  <a:schemeClr val="tx1"/>
                </a:solidFill>
                <a:latin typeface="Calibri"/>
                <a:cs typeface="Calibri"/>
              </a:defRPr>
            </a:lvl1pPr>
          </a:lstStyle>
          <a:p>
            <a:endParaRPr/>
          </a:p>
        </p:txBody>
      </p:sp>
      <p:sp>
        <p:nvSpPr>
          <p:cNvPr id="3" name="Holder 3"/>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4" name="Holder 4"/>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8/8/2020</a:t>
            </a:fld>
            <a:endParaRPr lang="en-US"/>
          </a:p>
        </p:txBody>
      </p:sp>
      <p:sp>
        <p:nvSpPr>
          <p:cNvPr id="5" name="Holder 5"/>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obj" preserve="1">
  <p:cSld name="Blank">
    <p:bg>
      <p:bgPr>
        <a:solidFill>
          <a:schemeClr val="bg1"/>
        </a:solidFill>
        <a:effectLst/>
      </p:bgPr>
    </p:bg>
    <p:spTree>
      <p:nvGrpSpPr>
        <p:cNvPr id="1" name=""/>
        <p:cNvGrpSpPr/>
        <p:nvPr/>
      </p:nvGrpSpPr>
      <p:grpSpPr>
        <a:xfrm>
          <a:off x="0" y="0"/>
          <a:ext cx="0" cy="0"/>
          <a:chOff x="0" y="0"/>
          <a:chExt cx="0" cy="0"/>
        </a:xfrm>
      </p:grpSpPr>
      <p:sp>
        <p:nvSpPr>
          <p:cNvPr id="2" name="Holder 2"/>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3" name="Holder 3"/>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8/8/2020</a:t>
            </a:fld>
            <a:endParaRPr lang="en-US"/>
          </a:p>
        </p:txBody>
      </p:sp>
      <p:sp>
        <p:nvSpPr>
          <p:cNvPr id="4" name="Holder 4"/>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image" Target="../media/image2.png"/><Relationship Id="rId3" Type="http://schemas.openxmlformats.org/officeDocument/2006/relationships/slideLayout" Target="../slideLayouts/slideLayout3.xml"/><Relationship Id="rId7" Type="http://schemas.openxmlformats.org/officeDocument/2006/relationships/image" Target="../media/image1.png"/><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6" name="bg object 16"/>
          <p:cNvPicPr/>
          <p:nvPr/>
        </p:nvPicPr>
        <p:blipFill>
          <a:blip r:embed="rId7" cstate="print"/>
          <a:stretch>
            <a:fillRect/>
          </a:stretch>
        </p:blipFill>
        <p:spPr>
          <a:xfrm>
            <a:off x="9126579" y="1051630"/>
            <a:ext cx="1228460" cy="441989"/>
          </a:xfrm>
          <a:prstGeom prst="rect">
            <a:avLst/>
          </a:prstGeom>
        </p:spPr>
      </p:pic>
      <p:pic>
        <p:nvPicPr>
          <p:cNvPr id="17" name="bg object 17"/>
          <p:cNvPicPr/>
          <p:nvPr/>
        </p:nvPicPr>
        <p:blipFill>
          <a:blip r:embed="rId8" cstate="print"/>
          <a:stretch>
            <a:fillRect/>
          </a:stretch>
        </p:blipFill>
        <p:spPr>
          <a:xfrm>
            <a:off x="9614305" y="1182703"/>
            <a:ext cx="719396" cy="134121"/>
          </a:xfrm>
          <a:prstGeom prst="rect">
            <a:avLst/>
          </a:prstGeom>
        </p:spPr>
      </p:pic>
      <p:sp>
        <p:nvSpPr>
          <p:cNvPr id="2" name="Holder 2"/>
          <p:cNvSpPr>
            <a:spLocks noGrp="1"/>
          </p:cNvSpPr>
          <p:nvPr>
            <p:ph type="title"/>
          </p:nvPr>
        </p:nvSpPr>
        <p:spPr>
          <a:xfrm>
            <a:off x="798565" y="1314284"/>
            <a:ext cx="9096268" cy="635635"/>
          </a:xfrm>
          <a:prstGeom prst="rect">
            <a:avLst/>
          </a:prstGeom>
        </p:spPr>
        <p:txBody>
          <a:bodyPr wrap="square" lIns="0" tIns="0" rIns="0" bIns="0">
            <a:spAutoFit/>
          </a:bodyPr>
          <a:lstStyle>
            <a:lvl1pPr>
              <a:defRPr sz="4000" b="0" i="0">
                <a:solidFill>
                  <a:schemeClr val="tx1"/>
                </a:solidFill>
                <a:latin typeface="Calibri"/>
                <a:cs typeface="Calibri"/>
              </a:defRPr>
            </a:lvl1pPr>
          </a:lstStyle>
          <a:p>
            <a:endParaRPr/>
          </a:p>
        </p:txBody>
      </p:sp>
      <p:sp>
        <p:nvSpPr>
          <p:cNvPr id="3" name="Holder 3"/>
          <p:cNvSpPr>
            <a:spLocks noGrp="1"/>
          </p:cNvSpPr>
          <p:nvPr>
            <p:ph type="body" idx="1"/>
          </p:nvPr>
        </p:nvSpPr>
        <p:spPr>
          <a:xfrm>
            <a:off x="534670" y="1737995"/>
            <a:ext cx="9624060" cy="4987290"/>
          </a:xfrm>
          <a:prstGeom prst="rect">
            <a:avLst/>
          </a:prstGeom>
        </p:spPr>
        <p:txBody>
          <a:bodyPr wrap="square" lIns="0" tIns="0" rIns="0" bIns="0">
            <a:spAutoFit/>
          </a:bodyPr>
          <a:lstStyle>
            <a:lvl1pPr>
              <a:defRPr/>
            </a:lvl1pPr>
          </a:lstStyle>
          <a:p>
            <a:endParaRPr/>
          </a:p>
        </p:txBody>
      </p:sp>
      <p:sp>
        <p:nvSpPr>
          <p:cNvPr id="4" name="Holder 4"/>
          <p:cNvSpPr>
            <a:spLocks noGrp="1"/>
          </p:cNvSpPr>
          <p:nvPr>
            <p:ph type="ftr" sz="quarter" idx="5"/>
          </p:nvPr>
        </p:nvSpPr>
        <p:spPr>
          <a:xfrm>
            <a:off x="3635756" y="7027545"/>
            <a:ext cx="3421888" cy="377825"/>
          </a:xfrm>
          <a:prstGeom prst="rect">
            <a:avLst/>
          </a:prstGeom>
        </p:spPr>
        <p:txBody>
          <a:bodyPr wrap="square" lIns="0" tIns="0" rIns="0" bIns="0">
            <a:spAutoFit/>
          </a:bodyPr>
          <a:lstStyle>
            <a:lvl1pPr algn="ctr">
              <a:defRPr>
                <a:solidFill>
                  <a:schemeClr val="tx1">
                    <a:tint val="75000"/>
                  </a:schemeClr>
                </a:solidFill>
              </a:defRPr>
            </a:lvl1pPr>
          </a:lstStyle>
          <a:p>
            <a:endParaRPr/>
          </a:p>
        </p:txBody>
      </p:sp>
      <p:sp>
        <p:nvSpPr>
          <p:cNvPr id="5" name="Holder 5"/>
          <p:cNvSpPr>
            <a:spLocks noGrp="1"/>
          </p:cNvSpPr>
          <p:nvPr>
            <p:ph type="dt" sz="half" idx="6"/>
          </p:nvPr>
        </p:nvSpPr>
        <p:spPr>
          <a:xfrm>
            <a:off x="534670" y="7027545"/>
            <a:ext cx="2459482" cy="377825"/>
          </a:xfrm>
          <a:prstGeom prst="rect">
            <a:avLst/>
          </a:prstGeom>
        </p:spPr>
        <p:txBody>
          <a:bodyPr wrap="square" lIns="0" tIns="0" rIns="0" bIns="0">
            <a:spAutoFit/>
          </a:bodyPr>
          <a:lstStyle>
            <a:lvl1pPr algn="l">
              <a:defRPr>
                <a:solidFill>
                  <a:schemeClr val="tx1">
                    <a:tint val="75000"/>
                  </a:schemeClr>
                </a:solidFill>
              </a:defRPr>
            </a:lvl1pPr>
          </a:lstStyle>
          <a:p>
            <a:fld id="{1D8BD707-D9CF-40AE-B4C6-C98DA3205C09}" type="datetimeFigureOut">
              <a:rPr lang="en-US"/>
              <a:t>8/8/2020</a:t>
            </a:fld>
            <a:endParaRPr lang="en-US"/>
          </a:p>
        </p:txBody>
      </p:sp>
      <p:sp>
        <p:nvSpPr>
          <p:cNvPr id="6" name="Holder 6"/>
          <p:cNvSpPr>
            <a:spLocks noGrp="1"/>
          </p:cNvSpPr>
          <p:nvPr>
            <p:ph type="sldNum" sz="quarter" idx="7"/>
          </p:nvPr>
        </p:nvSpPr>
        <p:spPr>
          <a:xfrm>
            <a:off x="7699248" y="7027545"/>
            <a:ext cx="2459482" cy="377825"/>
          </a:xfrm>
          <a:prstGeom prst="rect">
            <a:avLst/>
          </a:prstGeom>
        </p:spPr>
        <p:txBody>
          <a:bodyPr wrap="square" lIns="0" tIns="0" rIns="0" bIns="0">
            <a:spAutoFit/>
          </a:bodyPr>
          <a:lstStyle>
            <a:lvl1pPr algn="r">
              <a:defRPr>
                <a:solidFill>
                  <a:schemeClr val="tx1">
                    <a:tint val="75000"/>
                  </a:schemeClr>
                </a:solidFill>
              </a:defRPr>
            </a:lvl1pPr>
          </a:lstStyle>
          <a:p>
            <a:fld id="{B6F15528-21DE-4FAA-801E-634DDDAF4B2B}" type="slidenum">
              <a:t>‹#›</a:t>
            </a:fld>
            <a:endParaRPr/>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Lst>
  <p:txStyles>
    <p:titleStyle>
      <a:lvl1pPr>
        <a:defRPr>
          <a:latin typeface="+mj-lt"/>
          <a:ea typeface="+mj-ea"/>
          <a:cs typeface="+mj-cs"/>
        </a:defRPr>
      </a:lvl1pPr>
    </p:titleStyle>
    <p:body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bodyStyle>
    <p:other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hyperlink" Target="https://github.com/DivyaSundar-89/CFC_2020_SlotBooking/blob/master/README.txt.docx" TargetMode="External"/><Relationship Id="rId2" Type="http://schemas.openxmlformats.org/officeDocument/2006/relationships/hyperlink" Target="https://github.com/DivyaSundar-89/CFC_2020_SlotBooking" TargetMode="External"/><Relationship Id="rId1" Type="http://schemas.openxmlformats.org/officeDocument/2006/relationships/slideLayout" Target="../slideLayouts/slideLayout2.xml"/><Relationship Id="rId4" Type="http://schemas.openxmlformats.org/officeDocument/2006/relationships/hyperlink" Target="https://github.com/DivyaSundar-89/CFC_2020_SlotBooking/blob/master/README.md" TargetMode="External"/></Relationships>
</file>

<file path=ppt/slides/_rels/slide14.xml.rels><?xml version="1.0" encoding="UTF-8" standalone="yes"?>
<Relationships xmlns="http://schemas.openxmlformats.org/package/2006/relationships"><Relationship Id="rId3" Type="http://schemas.openxmlformats.org/officeDocument/2006/relationships/hyperlink" Target="https://www.youtube.com/watch?v=sCK1K-pKS7Q" TargetMode="External"/><Relationship Id="rId2" Type="http://schemas.openxmlformats.org/officeDocument/2006/relationships/hyperlink" Target="https://www.youtube.com/watch?v=PdwA0tA-LeI&amp;feature=youtu.be" TargetMode="External"/><Relationship Id="rId1" Type="http://schemas.openxmlformats.org/officeDocument/2006/relationships/slideLayout" Target="../slideLayouts/slideLayout2.xml"/><Relationship Id="rId5" Type="http://schemas.openxmlformats.org/officeDocument/2006/relationships/hyperlink" Target="https://drive.google.com/file/d/124WhDKDUB2a9sak8bCOCRAz_1OlCe-Fe/view?usp=sharing" TargetMode="External"/><Relationship Id="rId4" Type="http://schemas.openxmlformats.org/officeDocument/2006/relationships/hyperlink" Target="https://drive.google.com/file/d/18lRq-V1fmLbwMCMEUZKAHt0vLGqS80xd/view?usp=sharing" TargetMode="External"/></Relationships>
</file>

<file path=ppt/slides/_rels/slide1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8.png"/><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5.xml"/><Relationship Id="rId5" Type="http://schemas.openxmlformats.org/officeDocument/2006/relationships/image" Target="../media/image7.png"/><Relationship Id="rId4" Type="http://schemas.openxmlformats.org/officeDocument/2006/relationships/image" Target="../media/image6.png"/></Relationships>
</file>

<file path=ppt/slides/_rels/slide3.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4" name="object 4"/>
          <p:cNvPicPr/>
          <p:nvPr/>
        </p:nvPicPr>
        <p:blipFill>
          <a:blip r:embed="rId2" cstate="print"/>
          <a:stretch>
            <a:fillRect/>
          </a:stretch>
        </p:blipFill>
        <p:spPr>
          <a:xfrm>
            <a:off x="2542273" y="978473"/>
            <a:ext cx="5364989" cy="3426181"/>
          </a:xfrm>
          <a:prstGeom prst="rect">
            <a:avLst/>
          </a:prstGeom>
        </p:spPr>
      </p:pic>
      <p:sp>
        <p:nvSpPr>
          <p:cNvPr id="5" name="object 5"/>
          <p:cNvSpPr txBox="1"/>
          <p:nvPr/>
        </p:nvSpPr>
        <p:spPr>
          <a:xfrm>
            <a:off x="5608130" y="2346356"/>
            <a:ext cx="1713230" cy="307975"/>
          </a:xfrm>
          <a:prstGeom prst="rect">
            <a:avLst/>
          </a:prstGeom>
        </p:spPr>
        <p:txBody>
          <a:bodyPr vert="horz" wrap="square" lIns="0" tIns="12700" rIns="0" bIns="0" rtlCol="0">
            <a:spAutoFit/>
          </a:bodyPr>
          <a:lstStyle/>
          <a:p>
            <a:pPr marL="12700">
              <a:lnSpc>
                <a:spcPct val="100000"/>
              </a:lnSpc>
              <a:spcBef>
                <a:spcPts val="100"/>
              </a:spcBef>
            </a:pPr>
            <a:r>
              <a:rPr sz="1850" spc="30" dirty="0">
                <a:solidFill>
                  <a:srgbClr val="1A1A1A"/>
                </a:solidFill>
                <a:latin typeface="Times New Roman"/>
                <a:cs typeface="Times New Roman"/>
              </a:rPr>
              <a:t>Whatcha</a:t>
            </a:r>
            <a:r>
              <a:rPr sz="1850" spc="270" dirty="0">
                <a:solidFill>
                  <a:srgbClr val="1A1A1A"/>
                </a:solidFill>
                <a:latin typeface="Times New Roman"/>
                <a:cs typeface="Times New Roman"/>
              </a:rPr>
              <a:t> </a:t>
            </a:r>
            <a:r>
              <a:rPr sz="1850" spc="30" dirty="0">
                <a:solidFill>
                  <a:srgbClr val="0F0F0F"/>
                </a:solidFill>
                <a:latin typeface="Times New Roman"/>
                <a:cs typeface="Times New Roman"/>
              </a:rPr>
              <a:t>Doing?</a:t>
            </a:r>
            <a:endParaRPr sz="1850">
              <a:latin typeface="Times New Roman"/>
              <a:cs typeface="Times New Roman"/>
            </a:endParaRPr>
          </a:p>
        </p:txBody>
      </p:sp>
      <p:sp>
        <p:nvSpPr>
          <p:cNvPr id="6" name="object 6"/>
          <p:cNvSpPr txBox="1">
            <a:spLocks noGrp="1"/>
          </p:cNvSpPr>
          <p:nvPr>
            <p:ph type="ctrTitle"/>
          </p:nvPr>
        </p:nvSpPr>
        <p:spPr>
          <a:prstGeom prst="rect">
            <a:avLst/>
          </a:prstGeom>
        </p:spPr>
        <p:txBody>
          <a:bodyPr vert="horz" wrap="square" lIns="0" tIns="12700" rIns="0" bIns="0" rtlCol="0">
            <a:spAutoFit/>
          </a:bodyPr>
          <a:lstStyle/>
          <a:p>
            <a:pPr marL="3101340">
              <a:lnSpc>
                <a:spcPct val="100000"/>
              </a:lnSpc>
              <a:spcBef>
                <a:spcPts val="100"/>
              </a:spcBef>
            </a:pPr>
            <a:r>
              <a:rPr spc="40" dirty="0"/>
              <a:t>#CodeinQuarantine</a:t>
            </a:r>
          </a:p>
        </p:txBody>
      </p:sp>
      <p:sp>
        <p:nvSpPr>
          <p:cNvPr id="9" name="TextBox 8">
            <a:extLst>
              <a:ext uri="{FF2B5EF4-FFF2-40B4-BE49-F238E27FC236}">
                <a16:creationId xmlns:a16="http://schemas.microsoft.com/office/drawing/2014/main" id="{05CDB3A5-C4D1-424F-BB08-2C0247311B18}"/>
              </a:ext>
            </a:extLst>
          </p:cNvPr>
          <p:cNvSpPr txBox="1"/>
          <p:nvPr/>
        </p:nvSpPr>
        <p:spPr>
          <a:xfrm>
            <a:off x="1079500" y="5139538"/>
            <a:ext cx="7986027" cy="707886"/>
          </a:xfrm>
          <a:prstGeom prst="rect">
            <a:avLst/>
          </a:prstGeom>
          <a:noFill/>
        </p:spPr>
        <p:txBody>
          <a:bodyPr wrap="square" rtlCol="0">
            <a:spAutoFit/>
          </a:bodyPr>
          <a:lstStyle/>
          <a:p>
            <a:pPr algn="ctr"/>
            <a:r>
              <a:rPr lang="en-US" sz="4000" b="1" dirty="0"/>
              <a:t>IBM Call for Code – COVID 19 track</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F1ABC3-3235-4787-BE9D-7FE5DE171810}"/>
              </a:ext>
            </a:extLst>
          </p:cNvPr>
          <p:cNvSpPr>
            <a:spLocks noGrp="1"/>
          </p:cNvSpPr>
          <p:nvPr>
            <p:ph type="title"/>
          </p:nvPr>
        </p:nvSpPr>
        <p:spPr>
          <a:xfrm>
            <a:off x="507265" y="850900"/>
            <a:ext cx="9096268" cy="392415"/>
          </a:xfrm>
        </p:spPr>
        <p:txBody>
          <a:bodyPr/>
          <a:lstStyle/>
          <a:p>
            <a:r>
              <a:rPr lang="en-US" sz="2550" b="1" dirty="0"/>
              <a:t>Backend micro-service registration</a:t>
            </a:r>
          </a:p>
        </p:txBody>
      </p:sp>
      <p:sp>
        <p:nvSpPr>
          <p:cNvPr id="3" name="Text Placeholder 2">
            <a:extLst>
              <a:ext uri="{FF2B5EF4-FFF2-40B4-BE49-F238E27FC236}">
                <a16:creationId xmlns:a16="http://schemas.microsoft.com/office/drawing/2014/main" id="{16466A60-FE3D-4D6B-A8F5-901B4CE6715E}"/>
              </a:ext>
            </a:extLst>
          </p:cNvPr>
          <p:cNvSpPr>
            <a:spLocks noGrp="1"/>
          </p:cNvSpPr>
          <p:nvPr>
            <p:ph type="body" idx="1"/>
          </p:nvPr>
        </p:nvSpPr>
        <p:spPr>
          <a:xfrm>
            <a:off x="507265" y="2853055"/>
            <a:ext cx="9624060" cy="4987290"/>
          </a:xfrm>
        </p:spPr>
        <p:txBody>
          <a:bodyPr/>
          <a:lstStyle/>
          <a:p>
            <a:endParaRPr lang="en-US" dirty="0"/>
          </a:p>
        </p:txBody>
      </p:sp>
      <p:sp>
        <p:nvSpPr>
          <p:cNvPr id="4" name="Text Placeholder 2">
            <a:extLst>
              <a:ext uri="{FF2B5EF4-FFF2-40B4-BE49-F238E27FC236}">
                <a16:creationId xmlns:a16="http://schemas.microsoft.com/office/drawing/2014/main" id="{BB8F36FE-FA1B-4762-A6C8-B7F708B5506D}"/>
              </a:ext>
            </a:extLst>
          </p:cNvPr>
          <p:cNvSpPr txBox="1">
            <a:spLocks/>
          </p:cNvSpPr>
          <p:nvPr/>
        </p:nvSpPr>
        <p:spPr>
          <a:xfrm>
            <a:off x="465188" y="2853055"/>
            <a:ext cx="9708214" cy="5539978"/>
          </a:xfrm>
          <a:prstGeom prst="rect">
            <a:avLst/>
          </a:prstGeom>
        </p:spPr>
        <p:style>
          <a:lnRef idx="2">
            <a:schemeClr val="accent6"/>
          </a:lnRef>
          <a:fillRef idx="1">
            <a:schemeClr val="lt1"/>
          </a:fillRef>
          <a:effectRef idx="0">
            <a:schemeClr val="accent6"/>
          </a:effectRef>
          <a:fontRef idx="minor">
            <a:schemeClr val="dk1"/>
          </a:fontRef>
        </p:style>
        <p:txBody>
          <a:bodyPr wrap="square" lIns="0" tIns="0" rIns="0" bIns="0">
            <a:spAutoFit/>
          </a:bodyPr>
          <a:lstStyle>
            <a:lvl1pPr marL="0">
              <a:defRPr>
                <a:solidFill>
                  <a:schemeClr val="dk1"/>
                </a:solidFill>
                <a:latin typeface="+mn-lt"/>
                <a:ea typeface="+mn-ea"/>
                <a:cs typeface="+mn-cs"/>
              </a:defRPr>
            </a:lvl1pPr>
            <a:lvl2pPr marL="457200">
              <a:defRPr>
                <a:solidFill>
                  <a:schemeClr val="dk1"/>
                </a:solidFill>
                <a:latin typeface="+mn-lt"/>
                <a:ea typeface="+mn-ea"/>
                <a:cs typeface="+mn-cs"/>
              </a:defRPr>
            </a:lvl2pPr>
            <a:lvl3pPr marL="914400">
              <a:defRPr>
                <a:solidFill>
                  <a:schemeClr val="dk1"/>
                </a:solidFill>
                <a:latin typeface="+mn-lt"/>
                <a:ea typeface="+mn-ea"/>
                <a:cs typeface="+mn-cs"/>
              </a:defRPr>
            </a:lvl3pPr>
            <a:lvl4pPr marL="1371600">
              <a:defRPr>
                <a:solidFill>
                  <a:schemeClr val="dk1"/>
                </a:solidFill>
                <a:latin typeface="+mn-lt"/>
                <a:ea typeface="+mn-ea"/>
                <a:cs typeface="+mn-cs"/>
              </a:defRPr>
            </a:lvl4pPr>
            <a:lvl5pPr marL="1828800">
              <a:defRPr>
                <a:solidFill>
                  <a:schemeClr val="dk1"/>
                </a:solidFill>
                <a:latin typeface="+mn-lt"/>
                <a:ea typeface="+mn-ea"/>
                <a:cs typeface="+mn-cs"/>
              </a:defRPr>
            </a:lvl5pPr>
            <a:lvl6pPr marL="2286000">
              <a:defRPr>
                <a:solidFill>
                  <a:schemeClr val="dk1"/>
                </a:solidFill>
                <a:latin typeface="+mn-lt"/>
                <a:ea typeface="+mn-ea"/>
                <a:cs typeface="+mn-cs"/>
              </a:defRPr>
            </a:lvl6pPr>
            <a:lvl7pPr marL="2743200">
              <a:defRPr>
                <a:solidFill>
                  <a:schemeClr val="dk1"/>
                </a:solidFill>
                <a:latin typeface="+mn-lt"/>
                <a:ea typeface="+mn-ea"/>
                <a:cs typeface="+mn-cs"/>
              </a:defRPr>
            </a:lvl7pPr>
            <a:lvl8pPr marL="3200400">
              <a:defRPr>
                <a:solidFill>
                  <a:schemeClr val="dk1"/>
                </a:solidFill>
                <a:latin typeface="+mn-lt"/>
                <a:ea typeface="+mn-ea"/>
                <a:cs typeface="+mn-cs"/>
              </a:defRPr>
            </a:lvl8pPr>
            <a:lvl9pPr marL="3657600">
              <a:defRPr>
                <a:solidFill>
                  <a:schemeClr val="dk1"/>
                </a:solidFill>
                <a:latin typeface="+mn-lt"/>
                <a:ea typeface="+mn-ea"/>
                <a:cs typeface="+mn-cs"/>
              </a:defRPr>
            </a:lvl9pPr>
          </a:lstStyle>
          <a:p>
            <a:r>
              <a:rPr lang="en-US" kern="0" dirty="0"/>
              <a:t>                         </a:t>
            </a:r>
          </a:p>
          <a:p>
            <a:endParaRPr lang="en-US" kern="0" dirty="0"/>
          </a:p>
          <a:p>
            <a:endParaRPr lang="en-US" kern="0" dirty="0"/>
          </a:p>
          <a:p>
            <a:endParaRPr lang="en-US" kern="0" dirty="0"/>
          </a:p>
          <a:p>
            <a:endParaRPr lang="en-US" kern="0" dirty="0"/>
          </a:p>
          <a:p>
            <a:endParaRPr lang="en-US" kern="0" dirty="0"/>
          </a:p>
          <a:p>
            <a:endParaRPr lang="en-US" kern="0" dirty="0"/>
          </a:p>
          <a:p>
            <a:endParaRPr lang="en-US" kern="0" dirty="0"/>
          </a:p>
          <a:p>
            <a:endParaRPr lang="en-US" kern="0" dirty="0"/>
          </a:p>
          <a:p>
            <a:endParaRPr lang="en-US" kern="0" dirty="0"/>
          </a:p>
          <a:p>
            <a:endParaRPr lang="en-US" kern="0" dirty="0"/>
          </a:p>
          <a:p>
            <a:endParaRPr lang="en-US" kern="0" dirty="0"/>
          </a:p>
          <a:p>
            <a:r>
              <a:rPr lang="en-US" kern="0" dirty="0"/>
              <a:t>                                                                                                                </a:t>
            </a:r>
          </a:p>
          <a:p>
            <a:endParaRPr lang="en-US" kern="0" dirty="0"/>
          </a:p>
          <a:p>
            <a:endParaRPr lang="en-US" kern="0" dirty="0"/>
          </a:p>
          <a:p>
            <a:endParaRPr lang="en-US" kern="0" dirty="0"/>
          </a:p>
          <a:p>
            <a:endParaRPr lang="en-US" kern="0" dirty="0"/>
          </a:p>
          <a:p>
            <a:endParaRPr lang="en-US" kern="0" dirty="0"/>
          </a:p>
          <a:p>
            <a:endParaRPr lang="en-US" kern="0" dirty="0"/>
          </a:p>
          <a:p>
            <a:endParaRPr lang="en-US" kern="0" dirty="0"/>
          </a:p>
        </p:txBody>
      </p:sp>
      <p:sp>
        <p:nvSpPr>
          <p:cNvPr id="5" name="Rectangle 4">
            <a:extLst>
              <a:ext uri="{FF2B5EF4-FFF2-40B4-BE49-F238E27FC236}">
                <a16:creationId xmlns:a16="http://schemas.microsoft.com/office/drawing/2014/main" id="{CE6BBDC9-CA0B-4EE1-996E-EAAE0C9523DC}"/>
              </a:ext>
            </a:extLst>
          </p:cNvPr>
          <p:cNvSpPr/>
          <p:nvPr/>
        </p:nvSpPr>
        <p:spPr>
          <a:xfrm>
            <a:off x="1155699" y="4604636"/>
            <a:ext cx="1696755" cy="1504063"/>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a:t>UI application</a:t>
            </a:r>
          </a:p>
        </p:txBody>
      </p:sp>
      <p:sp>
        <p:nvSpPr>
          <p:cNvPr id="6" name="Rectangle 5">
            <a:extLst>
              <a:ext uri="{FF2B5EF4-FFF2-40B4-BE49-F238E27FC236}">
                <a16:creationId xmlns:a16="http://schemas.microsoft.com/office/drawing/2014/main" id="{32010C97-F187-431A-96CC-330FD35CC4D4}"/>
              </a:ext>
            </a:extLst>
          </p:cNvPr>
          <p:cNvSpPr/>
          <p:nvPr/>
        </p:nvSpPr>
        <p:spPr>
          <a:xfrm>
            <a:off x="3990606" y="4604636"/>
            <a:ext cx="2129586" cy="1511416"/>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a:t>Backend micro-service spring boot </a:t>
            </a:r>
          </a:p>
        </p:txBody>
      </p:sp>
      <p:sp>
        <p:nvSpPr>
          <p:cNvPr id="7" name="Rectangle 6">
            <a:extLst>
              <a:ext uri="{FF2B5EF4-FFF2-40B4-BE49-F238E27FC236}">
                <a16:creationId xmlns:a16="http://schemas.microsoft.com/office/drawing/2014/main" id="{88F28633-945F-4C62-B16F-4F02A75CA032}"/>
              </a:ext>
            </a:extLst>
          </p:cNvPr>
          <p:cNvSpPr/>
          <p:nvPr/>
        </p:nvSpPr>
        <p:spPr>
          <a:xfrm>
            <a:off x="7404100" y="4508500"/>
            <a:ext cx="2191412" cy="1607552"/>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a:t>IBM Cloud registry  service</a:t>
            </a:r>
          </a:p>
        </p:txBody>
      </p:sp>
      <p:cxnSp>
        <p:nvCxnSpPr>
          <p:cNvPr id="9" name="Straight Arrow Connector 8">
            <a:extLst>
              <a:ext uri="{FF2B5EF4-FFF2-40B4-BE49-F238E27FC236}">
                <a16:creationId xmlns:a16="http://schemas.microsoft.com/office/drawing/2014/main" id="{1476A259-EAD0-4F52-8668-2101AD6344F3}"/>
              </a:ext>
            </a:extLst>
          </p:cNvPr>
          <p:cNvCxnSpPr>
            <a:cxnSpLocks/>
          </p:cNvCxnSpPr>
          <p:nvPr/>
        </p:nvCxnSpPr>
        <p:spPr>
          <a:xfrm>
            <a:off x="6128213" y="5346700"/>
            <a:ext cx="1275887" cy="9967"/>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3" name="Straight Arrow Connector 12">
            <a:extLst>
              <a:ext uri="{FF2B5EF4-FFF2-40B4-BE49-F238E27FC236}">
                <a16:creationId xmlns:a16="http://schemas.microsoft.com/office/drawing/2014/main" id="{2D0B826D-9912-419D-927E-B048DF20ECF9}"/>
              </a:ext>
            </a:extLst>
          </p:cNvPr>
          <p:cNvCxnSpPr>
            <a:stCxn id="5" idx="3"/>
            <a:endCxn id="6" idx="1"/>
          </p:cNvCxnSpPr>
          <p:nvPr/>
        </p:nvCxnSpPr>
        <p:spPr>
          <a:xfrm>
            <a:off x="2852454" y="5356668"/>
            <a:ext cx="1138152" cy="3676"/>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4751823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795637" y="1317587"/>
            <a:ext cx="7005955" cy="620683"/>
          </a:xfrm>
          <a:prstGeom prst="rect">
            <a:avLst/>
          </a:prstGeom>
        </p:spPr>
        <p:txBody>
          <a:bodyPr vert="horz" wrap="square" lIns="0" tIns="12700" rIns="0" bIns="0" rtlCol="0">
            <a:spAutoFit/>
          </a:bodyPr>
          <a:lstStyle/>
          <a:p>
            <a:pPr marL="12700">
              <a:lnSpc>
                <a:spcPct val="100000"/>
              </a:lnSpc>
              <a:spcBef>
                <a:spcPts val="100"/>
              </a:spcBef>
            </a:pPr>
            <a:r>
              <a:rPr sz="3950" b="1" spc="-60" dirty="0"/>
              <a:t>List </a:t>
            </a:r>
            <a:r>
              <a:rPr sz="3950" b="1" spc="-70" dirty="0"/>
              <a:t>of </a:t>
            </a:r>
            <a:r>
              <a:rPr sz="3950" b="1" spc="-95" dirty="0"/>
              <a:t>IBM </a:t>
            </a:r>
            <a:r>
              <a:rPr lang="en-US" sz="3950" b="1" spc="-95" dirty="0"/>
              <a:t>cloud s</a:t>
            </a:r>
            <a:r>
              <a:rPr sz="3950" b="1" spc="-70" dirty="0"/>
              <a:t>ervices </a:t>
            </a:r>
            <a:r>
              <a:rPr lang="en-US" sz="3950" b="1" spc="-75" dirty="0"/>
              <a:t>used</a:t>
            </a:r>
            <a:endParaRPr sz="3950" b="1" dirty="0"/>
          </a:p>
        </p:txBody>
      </p:sp>
      <p:sp>
        <p:nvSpPr>
          <p:cNvPr id="3" name="object 3"/>
          <p:cNvSpPr txBox="1"/>
          <p:nvPr/>
        </p:nvSpPr>
        <p:spPr>
          <a:xfrm>
            <a:off x="826102" y="2336704"/>
            <a:ext cx="9473598" cy="7810596"/>
          </a:xfrm>
          <a:prstGeom prst="rect">
            <a:avLst/>
          </a:prstGeom>
        </p:spPr>
        <p:txBody>
          <a:bodyPr vert="horz" wrap="square" lIns="0" tIns="12700" rIns="0" bIns="0" rtlCol="0">
            <a:spAutoFit/>
          </a:bodyPr>
          <a:lstStyle/>
          <a:p>
            <a:pPr marL="184785" indent="-172720" algn="just">
              <a:lnSpc>
                <a:spcPct val="100000"/>
              </a:lnSpc>
              <a:spcBef>
                <a:spcPts val="100"/>
              </a:spcBef>
              <a:buChar char="•"/>
              <a:tabLst>
                <a:tab pos="185420" algn="l"/>
              </a:tabLst>
            </a:pPr>
            <a:r>
              <a:rPr lang="en-US" sz="2550" i="1" spc="-80" dirty="0">
                <a:latin typeface="Calibri"/>
                <a:cs typeface="Calibri"/>
              </a:rPr>
              <a:t> From the IBM cloud, IBM Watson chat-bot assistant is created and used for the end user to query the availability of the slot from the vendor. The same concept is used when the end user (recipient) queries for the availability for the goods/inventories from the donor. IBM Watson studio is created.</a:t>
            </a:r>
          </a:p>
          <a:p>
            <a:pPr marL="184785" indent="-172720" algn="just">
              <a:lnSpc>
                <a:spcPct val="100000"/>
              </a:lnSpc>
              <a:spcBef>
                <a:spcPts val="100"/>
              </a:spcBef>
              <a:buChar char="•"/>
              <a:tabLst>
                <a:tab pos="185420" algn="l"/>
              </a:tabLst>
            </a:pPr>
            <a:endParaRPr lang="en-US" sz="2550" i="1" spc="-80" dirty="0">
              <a:latin typeface="Calibri"/>
              <a:cs typeface="Calibri"/>
            </a:endParaRPr>
          </a:p>
          <a:p>
            <a:pPr marL="184785" indent="-172720" algn="just">
              <a:lnSpc>
                <a:spcPct val="100000"/>
              </a:lnSpc>
              <a:spcBef>
                <a:spcPts val="100"/>
              </a:spcBef>
              <a:buChar char="•"/>
              <a:tabLst>
                <a:tab pos="185420" algn="l"/>
              </a:tabLst>
            </a:pPr>
            <a:r>
              <a:rPr lang="en-US" sz="2550" i="1" spc="-80" dirty="0">
                <a:latin typeface="Calibri"/>
                <a:cs typeface="Calibri"/>
              </a:rPr>
              <a:t>IBM discovery service is associated with the chat-bot assistant. The discovery service is pre-enriched with the data set/knowledge base.</a:t>
            </a:r>
          </a:p>
          <a:p>
            <a:pPr marL="184785" indent="-172720" algn="just">
              <a:lnSpc>
                <a:spcPct val="100000"/>
              </a:lnSpc>
              <a:spcBef>
                <a:spcPts val="100"/>
              </a:spcBef>
              <a:buChar char="•"/>
              <a:tabLst>
                <a:tab pos="185420" algn="l"/>
              </a:tabLst>
            </a:pPr>
            <a:endParaRPr lang="en-US" sz="2550" i="1" spc="-80" dirty="0">
              <a:latin typeface="Calibri"/>
              <a:cs typeface="Calibri"/>
            </a:endParaRPr>
          </a:p>
          <a:p>
            <a:pPr marL="184785" indent="-172720" algn="just">
              <a:lnSpc>
                <a:spcPct val="100000"/>
              </a:lnSpc>
              <a:spcBef>
                <a:spcPts val="100"/>
              </a:spcBef>
              <a:buChar char="•"/>
              <a:tabLst>
                <a:tab pos="185420" algn="l"/>
              </a:tabLst>
            </a:pPr>
            <a:r>
              <a:rPr lang="en-US" sz="2550" i="1" spc="-80" dirty="0">
                <a:latin typeface="Calibri"/>
                <a:cs typeface="Calibri"/>
              </a:rPr>
              <a:t> Dialog skill is enhanced to include the custom dialogs and custom intent, examples and entities to query the slot availability and for the helper application. This dialog skill is linked with the Watson chat-bot assistant.</a:t>
            </a:r>
          </a:p>
          <a:p>
            <a:pPr marL="184785" indent="-172720" algn="just">
              <a:lnSpc>
                <a:spcPct val="100000"/>
              </a:lnSpc>
              <a:spcBef>
                <a:spcPts val="100"/>
              </a:spcBef>
              <a:buChar char="•"/>
              <a:tabLst>
                <a:tab pos="185420" algn="l"/>
              </a:tabLst>
            </a:pPr>
            <a:endParaRPr lang="en-US" sz="2550" i="1" spc="-80" dirty="0">
              <a:latin typeface="Calibri"/>
              <a:cs typeface="Calibri"/>
            </a:endParaRPr>
          </a:p>
          <a:p>
            <a:pPr marL="184785" indent="-172720" algn="just">
              <a:lnSpc>
                <a:spcPct val="100000"/>
              </a:lnSpc>
              <a:spcBef>
                <a:spcPts val="100"/>
              </a:spcBef>
              <a:buChar char="•"/>
              <a:tabLst>
                <a:tab pos="185420" algn="l"/>
              </a:tabLst>
            </a:pPr>
            <a:r>
              <a:rPr lang="en-US" sz="2550" i="1" spc="-80" dirty="0">
                <a:latin typeface="Calibri"/>
                <a:cs typeface="Calibri"/>
              </a:rPr>
              <a:t>IBM cloud function is used which uses Node 10 runtime script (action that acts as webhook in the dialog) to query the necessary details based on the user input.</a:t>
            </a:r>
          </a:p>
          <a:p>
            <a:pPr marL="184785" indent="-172720" algn="just">
              <a:lnSpc>
                <a:spcPct val="100000"/>
              </a:lnSpc>
              <a:spcBef>
                <a:spcPts val="100"/>
              </a:spcBef>
              <a:buChar char="•"/>
              <a:tabLst>
                <a:tab pos="185420" algn="l"/>
              </a:tabLst>
            </a:pPr>
            <a:endParaRPr lang="en-US" sz="2550" i="1" spc="-80" dirty="0">
              <a:latin typeface="Calibri"/>
              <a:cs typeface="Calibri"/>
            </a:endParaRPr>
          </a:p>
          <a:p>
            <a:pPr marL="184785" indent="-172720" algn="just">
              <a:lnSpc>
                <a:spcPct val="100000"/>
              </a:lnSpc>
              <a:spcBef>
                <a:spcPts val="100"/>
              </a:spcBef>
              <a:buChar char="•"/>
              <a:tabLst>
                <a:tab pos="185420" algn="l"/>
              </a:tabLst>
            </a:pPr>
            <a:r>
              <a:rPr lang="en-US" sz="2550" i="1" spc="-80" dirty="0">
                <a:latin typeface="Calibri"/>
                <a:cs typeface="Calibri"/>
              </a:rPr>
              <a:t>IBM </a:t>
            </a:r>
            <a:r>
              <a:rPr lang="en-US" sz="2550" i="1" spc="-80" dirty="0" err="1">
                <a:latin typeface="Calibri"/>
                <a:cs typeface="Calibri"/>
              </a:rPr>
              <a:t>Cloudant</a:t>
            </a:r>
            <a:r>
              <a:rPr lang="en-US" sz="2550" i="1" spc="-80" dirty="0">
                <a:latin typeface="Calibri"/>
                <a:cs typeface="Calibri"/>
              </a:rPr>
              <a:t> database is used for both use-cases to store the details of the donor, vendor, slot and the customer id which is accessed by the </a:t>
            </a:r>
            <a:r>
              <a:rPr lang="en-US" sz="2550" i="1" spc="-80" dirty="0" err="1">
                <a:latin typeface="Calibri"/>
                <a:cs typeface="Calibri"/>
              </a:rPr>
              <a:t>nodejs</a:t>
            </a:r>
            <a:r>
              <a:rPr lang="en-US" sz="2550" i="1" spc="-80" dirty="0">
                <a:latin typeface="Calibri"/>
                <a:cs typeface="Calibri"/>
              </a:rPr>
              <a:t> cloud function. </a:t>
            </a:r>
            <a:endParaRPr sz="2550" dirty="0">
              <a:latin typeface="Calibri"/>
              <a:cs typeface="Calibri"/>
            </a:endParaRPr>
          </a:p>
        </p:txBody>
      </p:sp>
      <p:sp>
        <p:nvSpPr>
          <p:cNvPr id="4" name="object 4"/>
          <p:cNvSpPr txBox="1"/>
          <p:nvPr/>
        </p:nvSpPr>
        <p:spPr>
          <a:xfrm>
            <a:off x="9716649" y="1025467"/>
            <a:ext cx="353060" cy="155575"/>
          </a:xfrm>
          <a:prstGeom prst="rect">
            <a:avLst/>
          </a:prstGeom>
        </p:spPr>
        <p:txBody>
          <a:bodyPr vert="horz" wrap="square" lIns="0" tIns="12700" rIns="0" bIns="0" rtlCol="0">
            <a:spAutoFit/>
          </a:bodyPr>
          <a:lstStyle/>
          <a:p>
            <a:pPr marL="12700">
              <a:lnSpc>
                <a:spcPct val="100000"/>
              </a:lnSpc>
              <a:spcBef>
                <a:spcPts val="100"/>
              </a:spcBef>
            </a:pPr>
            <a:r>
              <a:rPr sz="850" spc="-85" dirty="0">
                <a:solidFill>
                  <a:srgbClr val="214675"/>
                </a:solidFill>
                <a:latin typeface="Calibri"/>
                <a:cs typeface="Calibri"/>
              </a:rPr>
              <a:t>TECH816</a:t>
            </a:r>
            <a:endParaRPr sz="850">
              <a:latin typeface="Calibri"/>
              <a:cs typeface="Calibri"/>
            </a:endParaRPr>
          </a:p>
        </p:txBody>
      </p:sp>
      <p:sp>
        <p:nvSpPr>
          <p:cNvPr id="5" name="object 5"/>
          <p:cNvSpPr txBox="1"/>
          <p:nvPr/>
        </p:nvSpPr>
        <p:spPr>
          <a:xfrm>
            <a:off x="9805361" y="6404533"/>
            <a:ext cx="86360" cy="186055"/>
          </a:xfrm>
          <a:prstGeom prst="rect">
            <a:avLst/>
          </a:prstGeom>
        </p:spPr>
        <p:txBody>
          <a:bodyPr vert="horz" wrap="square" lIns="0" tIns="12700" rIns="0" bIns="0" rtlCol="0">
            <a:spAutoFit/>
          </a:bodyPr>
          <a:lstStyle/>
          <a:p>
            <a:pPr marL="12700">
              <a:lnSpc>
                <a:spcPct val="100000"/>
              </a:lnSpc>
              <a:spcBef>
                <a:spcPts val="100"/>
              </a:spcBef>
            </a:pPr>
            <a:r>
              <a:rPr sz="1050" spc="-55" dirty="0">
                <a:solidFill>
                  <a:srgbClr val="878787"/>
                </a:solidFill>
                <a:latin typeface="Calibri"/>
                <a:cs typeface="Calibri"/>
              </a:rPr>
              <a:t>5</a:t>
            </a:r>
            <a:endParaRPr sz="1050">
              <a:latin typeface="Calibri"/>
              <a:cs typeface="Calibri"/>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object 2">
            <a:extLst>
              <a:ext uri="{FF2B5EF4-FFF2-40B4-BE49-F238E27FC236}">
                <a16:creationId xmlns:a16="http://schemas.microsoft.com/office/drawing/2014/main" id="{4527FF62-2C07-413F-829D-A17C30999886}"/>
              </a:ext>
            </a:extLst>
          </p:cNvPr>
          <p:cNvSpPr txBox="1">
            <a:spLocks noGrp="1"/>
          </p:cNvSpPr>
          <p:nvPr>
            <p:ph type="title"/>
          </p:nvPr>
        </p:nvSpPr>
        <p:spPr>
          <a:xfrm>
            <a:off x="534988" y="850900"/>
            <a:ext cx="9096375" cy="635000"/>
          </a:xfrm>
          <a:prstGeom prst="rect">
            <a:avLst/>
          </a:prstGeom>
        </p:spPr>
        <p:txBody>
          <a:bodyPr vert="horz" wrap="square" lIns="0" tIns="12700" rIns="0" bIns="0" rtlCol="0">
            <a:spAutoFit/>
          </a:bodyPr>
          <a:lstStyle/>
          <a:p>
            <a:pPr marL="12700">
              <a:lnSpc>
                <a:spcPct val="100000"/>
              </a:lnSpc>
              <a:spcBef>
                <a:spcPts val="100"/>
              </a:spcBef>
            </a:pPr>
            <a:r>
              <a:rPr sz="3950" b="1" spc="-60" dirty="0"/>
              <a:t>List </a:t>
            </a:r>
            <a:r>
              <a:rPr sz="3950" b="1" spc="-70" dirty="0"/>
              <a:t>of </a:t>
            </a:r>
            <a:r>
              <a:rPr sz="3950" b="1" spc="-95" dirty="0"/>
              <a:t>IBM </a:t>
            </a:r>
            <a:r>
              <a:rPr lang="en-US" sz="3950" b="1" spc="-95" dirty="0"/>
              <a:t>cloud </a:t>
            </a:r>
            <a:r>
              <a:rPr lang="en-US" sz="3950" b="1" spc="-70" dirty="0"/>
              <a:t>s</a:t>
            </a:r>
            <a:r>
              <a:rPr sz="3950" b="1" spc="-70" dirty="0"/>
              <a:t>ervices </a:t>
            </a:r>
            <a:r>
              <a:rPr lang="en-US" sz="3950" b="1" spc="-75" dirty="0"/>
              <a:t>- continuation</a:t>
            </a:r>
            <a:endParaRPr sz="3950" b="1" dirty="0"/>
          </a:p>
        </p:txBody>
      </p:sp>
      <p:sp>
        <p:nvSpPr>
          <p:cNvPr id="5" name="object 3">
            <a:extLst>
              <a:ext uri="{FF2B5EF4-FFF2-40B4-BE49-F238E27FC236}">
                <a16:creationId xmlns:a16="http://schemas.microsoft.com/office/drawing/2014/main" id="{9EC8C9FE-D5EC-438E-8D4D-2DB035DFFAB1}"/>
              </a:ext>
            </a:extLst>
          </p:cNvPr>
          <p:cNvSpPr txBox="1">
            <a:spLocks noGrp="1"/>
          </p:cNvSpPr>
          <p:nvPr>
            <p:ph type="body" idx="1"/>
          </p:nvPr>
        </p:nvSpPr>
        <p:spPr>
          <a:xfrm>
            <a:off x="534988" y="2222500"/>
            <a:ext cx="9623425" cy="3975447"/>
          </a:xfrm>
          <a:prstGeom prst="rect">
            <a:avLst/>
          </a:prstGeom>
        </p:spPr>
        <p:txBody>
          <a:bodyPr vert="horz" wrap="square" lIns="0" tIns="12700" rIns="0" bIns="0" rtlCol="0">
            <a:spAutoFit/>
          </a:bodyPr>
          <a:lstStyle/>
          <a:p>
            <a:pPr marL="184785" indent="-172720" algn="just">
              <a:lnSpc>
                <a:spcPct val="100000"/>
              </a:lnSpc>
              <a:spcBef>
                <a:spcPts val="100"/>
              </a:spcBef>
              <a:buChar char="•"/>
              <a:tabLst>
                <a:tab pos="185420" algn="l"/>
              </a:tabLst>
            </a:pPr>
            <a:r>
              <a:rPr lang="en-US" sz="2550" i="1" spc="-80" dirty="0">
                <a:latin typeface="Calibri"/>
                <a:cs typeface="Calibri"/>
              </a:rPr>
              <a:t> IBM cloud foundry for Node SDK is used where UI applications are hosted and accessed via a public URL. The UI applications are hosted via IBM cloud cli utility/</a:t>
            </a:r>
            <a:r>
              <a:rPr lang="en-US" sz="2550" i="1" spc="-80" dirty="0" err="1">
                <a:latin typeface="Calibri"/>
                <a:cs typeface="Calibri"/>
              </a:rPr>
              <a:t>cf</a:t>
            </a:r>
            <a:r>
              <a:rPr lang="en-US" sz="2550" i="1" spc="-80" dirty="0">
                <a:latin typeface="Calibri"/>
                <a:cs typeface="Calibri"/>
              </a:rPr>
              <a:t> utility into the respective services created.</a:t>
            </a:r>
          </a:p>
          <a:p>
            <a:pPr marL="184785" indent="-172720" algn="just">
              <a:lnSpc>
                <a:spcPct val="100000"/>
              </a:lnSpc>
              <a:spcBef>
                <a:spcPts val="100"/>
              </a:spcBef>
              <a:buChar char="•"/>
              <a:tabLst>
                <a:tab pos="185420" algn="l"/>
              </a:tabLst>
            </a:pPr>
            <a:endParaRPr lang="en-US" sz="2550" i="1" spc="-80" dirty="0">
              <a:latin typeface="Calibri"/>
              <a:cs typeface="Calibri"/>
            </a:endParaRPr>
          </a:p>
          <a:p>
            <a:pPr marL="184785" indent="-172720" algn="just">
              <a:lnSpc>
                <a:spcPct val="100000"/>
              </a:lnSpc>
              <a:spcBef>
                <a:spcPts val="100"/>
              </a:spcBef>
              <a:buChar char="•"/>
              <a:tabLst>
                <a:tab pos="185420" algn="l"/>
              </a:tabLst>
            </a:pPr>
            <a:r>
              <a:rPr lang="en-US" sz="2550" i="1" spc="-80" dirty="0">
                <a:latin typeface="Calibri"/>
                <a:cs typeface="Calibri"/>
              </a:rPr>
              <a:t>IBM cloud registry service is used where the micro-service for the backend spring boot application is pushed. IBM cloud </a:t>
            </a:r>
            <a:r>
              <a:rPr lang="en-US" sz="2550" i="1" spc="-80" dirty="0" err="1">
                <a:latin typeface="Calibri"/>
                <a:cs typeface="Calibri"/>
              </a:rPr>
              <a:t>cr</a:t>
            </a:r>
            <a:r>
              <a:rPr lang="en-US" sz="2550" i="1" spc="-80" dirty="0">
                <a:latin typeface="Calibri"/>
                <a:cs typeface="Calibri"/>
              </a:rPr>
              <a:t> cli utility is used to tag the docker image and push it in the registry under a namespace created. The image is globally available for anyone to integrate and use it along-with the UI applications. It can also be started via Kubernetes cluster launched in cloud.</a:t>
            </a:r>
          </a:p>
          <a:p>
            <a:pPr marL="12065" algn="just">
              <a:lnSpc>
                <a:spcPct val="100000"/>
              </a:lnSpc>
              <a:spcBef>
                <a:spcPts val="100"/>
              </a:spcBef>
              <a:tabLst>
                <a:tab pos="185420" algn="l"/>
              </a:tabLst>
            </a:pPr>
            <a:endParaRPr lang="en-US" sz="2550" i="1" spc="-80" dirty="0">
              <a:latin typeface="Calibri"/>
              <a:cs typeface="Calibri"/>
            </a:endParaRPr>
          </a:p>
        </p:txBody>
      </p:sp>
    </p:spTree>
    <p:extLst>
      <p:ext uri="{BB962C8B-B14F-4D97-AF65-F5344CB8AC3E}">
        <p14:creationId xmlns:p14="http://schemas.microsoft.com/office/powerpoint/2010/main" val="287918714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826102" y="1308101"/>
            <a:ext cx="6273198" cy="633218"/>
          </a:xfrm>
          <a:prstGeom prst="rect">
            <a:avLst/>
          </a:prstGeom>
        </p:spPr>
        <p:txBody>
          <a:bodyPr vert="horz" wrap="square" lIns="0" tIns="12700" rIns="0" bIns="0" rtlCol="0">
            <a:spAutoFit/>
          </a:bodyPr>
          <a:lstStyle/>
          <a:p>
            <a:pPr marL="12700">
              <a:lnSpc>
                <a:spcPct val="100000"/>
              </a:lnSpc>
              <a:spcBef>
                <a:spcPts val="100"/>
              </a:spcBef>
              <a:tabLst>
                <a:tab pos="1219200" algn="l"/>
              </a:tabLst>
            </a:pPr>
            <a:r>
              <a:rPr lang="en-US" sz="3950" b="1" spc="-75" dirty="0"/>
              <a:t>Artifacts Submitted</a:t>
            </a:r>
            <a:endParaRPr sz="3950" b="1" dirty="0"/>
          </a:p>
        </p:txBody>
      </p:sp>
      <p:sp>
        <p:nvSpPr>
          <p:cNvPr id="3" name="object 3"/>
          <p:cNvSpPr txBox="1"/>
          <p:nvPr/>
        </p:nvSpPr>
        <p:spPr>
          <a:xfrm>
            <a:off x="826102" y="2277265"/>
            <a:ext cx="9243607" cy="6941003"/>
          </a:xfrm>
          <a:prstGeom prst="rect">
            <a:avLst/>
          </a:prstGeom>
        </p:spPr>
        <p:txBody>
          <a:bodyPr vert="horz" wrap="square" lIns="0" tIns="71755" rIns="0" bIns="0" rtlCol="0">
            <a:spAutoFit/>
          </a:bodyPr>
          <a:lstStyle/>
          <a:p>
            <a:pPr marL="182880" indent="-170815">
              <a:lnSpc>
                <a:spcPct val="100000"/>
              </a:lnSpc>
              <a:spcBef>
                <a:spcPts val="470"/>
              </a:spcBef>
              <a:buChar char="•"/>
              <a:tabLst>
                <a:tab pos="183515" algn="l"/>
              </a:tabLst>
            </a:pPr>
            <a:r>
              <a:rPr lang="en-US" sz="2550" i="1" spc="-80" dirty="0">
                <a:latin typeface="Calibri"/>
                <a:cs typeface="Calibri"/>
              </a:rPr>
              <a:t>Complete set of  source code and other linked files/artifacts , link from </a:t>
            </a:r>
            <a:r>
              <a:rPr lang="en-US" sz="2550" i="1" spc="-80" dirty="0" err="1">
                <a:latin typeface="Calibri"/>
                <a:cs typeface="Calibri"/>
              </a:rPr>
              <a:t>github</a:t>
            </a:r>
            <a:r>
              <a:rPr lang="en-US" sz="2550" i="1" spc="-80" dirty="0">
                <a:latin typeface="Calibri"/>
                <a:cs typeface="Calibri"/>
              </a:rPr>
              <a:t> along with a README file</a:t>
            </a:r>
            <a:r>
              <a:rPr lang="en-US" sz="2550" i="1" spc="-80" dirty="0">
                <a:cs typeface="Calibri"/>
              </a:rPr>
              <a:t>  - </a:t>
            </a:r>
            <a:r>
              <a:rPr lang="en-US" sz="2800" dirty="0">
                <a:hlinkClick r:id="rId2"/>
              </a:rPr>
              <a:t>https://github.com/DivyaSundar-89/CFC_2020_SlotBooking</a:t>
            </a:r>
            <a:endParaRPr lang="en-US" sz="2800" dirty="0"/>
          </a:p>
          <a:p>
            <a:pPr marL="12065">
              <a:lnSpc>
                <a:spcPct val="100000"/>
              </a:lnSpc>
              <a:spcBef>
                <a:spcPts val="470"/>
              </a:spcBef>
              <a:tabLst>
                <a:tab pos="183515" algn="l"/>
              </a:tabLst>
            </a:pPr>
            <a:endParaRPr lang="en-US" sz="2550" i="1" spc="-80" dirty="0">
              <a:latin typeface="Calibri"/>
              <a:cs typeface="Calibri"/>
            </a:endParaRPr>
          </a:p>
          <a:p>
            <a:pPr marL="182880" indent="-170815">
              <a:lnSpc>
                <a:spcPct val="100000"/>
              </a:lnSpc>
              <a:spcBef>
                <a:spcPts val="470"/>
              </a:spcBef>
              <a:buChar char="•"/>
              <a:tabLst>
                <a:tab pos="183515" algn="l"/>
              </a:tabLst>
            </a:pPr>
            <a:r>
              <a:rPr lang="en-US" sz="2550" i="1" spc="-80" dirty="0">
                <a:latin typeface="Calibri"/>
                <a:cs typeface="Calibri"/>
              </a:rPr>
              <a:t>The document containing detailed explanation of the use cases, setup, pre-requisites and the demo snapshot images </a:t>
            </a:r>
            <a:r>
              <a:rPr lang="en-US" sz="2550" i="1" spc="-80" dirty="0">
                <a:cs typeface="Calibri"/>
              </a:rPr>
              <a:t> - </a:t>
            </a:r>
            <a:r>
              <a:rPr lang="en-US" sz="2550" i="1" spc="-80" dirty="0">
                <a:cs typeface="Calibri"/>
                <a:hlinkClick r:id="rId3"/>
              </a:rPr>
              <a:t>https://github.com/DivyaSundar-89/CFC_2020_SlotBooking/blob/master/README.txt.docx</a:t>
            </a:r>
            <a:endParaRPr lang="en-US" sz="2550" i="1" spc="-80" dirty="0">
              <a:cs typeface="Calibri"/>
            </a:endParaRPr>
          </a:p>
          <a:p>
            <a:pPr marL="182880" indent="-170815">
              <a:lnSpc>
                <a:spcPct val="100000"/>
              </a:lnSpc>
              <a:spcBef>
                <a:spcPts val="470"/>
              </a:spcBef>
              <a:buChar char="•"/>
              <a:tabLst>
                <a:tab pos="183515" algn="l"/>
              </a:tabLst>
            </a:pPr>
            <a:endParaRPr lang="en-US" sz="2550" i="1" spc="-80" dirty="0">
              <a:cs typeface="Calibri"/>
            </a:endParaRPr>
          </a:p>
          <a:p>
            <a:pPr marL="182880" indent="-170815">
              <a:lnSpc>
                <a:spcPct val="100000"/>
              </a:lnSpc>
              <a:spcBef>
                <a:spcPts val="470"/>
              </a:spcBef>
              <a:buChar char="•"/>
              <a:tabLst>
                <a:tab pos="183515" algn="l"/>
              </a:tabLst>
            </a:pPr>
            <a:r>
              <a:rPr lang="en-US" sz="2550" i="1" spc="-80" dirty="0">
                <a:cs typeface="Calibri"/>
              </a:rPr>
              <a:t>Readme file of the project has the complete details on how to setup the project and access it   - </a:t>
            </a:r>
            <a:r>
              <a:rPr lang="en-US" sz="2550" i="1" spc="-80" dirty="0">
                <a:cs typeface="Calibri"/>
                <a:hlinkClick r:id="rId4"/>
              </a:rPr>
              <a:t>https://github.com/DivyaSundar-89/CFC_2020_SlotBooking/blob/master/README.md</a:t>
            </a:r>
            <a:endParaRPr lang="en-US" sz="2550" i="1" spc="-80" dirty="0">
              <a:cs typeface="Calibri"/>
            </a:endParaRPr>
          </a:p>
          <a:p>
            <a:pPr marL="12065">
              <a:lnSpc>
                <a:spcPct val="100000"/>
              </a:lnSpc>
              <a:spcBef>
                <a:spcPts val="470"/>
              </a:spcBef>
              <a:tabLst>
                <a:tab pos="183515" algn="l"/>
              </a:tabLst>
            </a:pPr>
            <a:endParaRPr lang="en-US" sz="2550" i="1" spc="-80" dirty="0">
              <a:cs typeface="Calibri"/>
            </a:endParaRPr>
          </a:p>
          <a:p>
            <a:pPr marL="182880" indent="-170815">
              <a:lnSpc>
                <a:spcPct val="100000"/>
              </a:lnSpc>
              <a:spcBef>
                <a:spcPts val="470"/>
              </a:spcBef>
              <a:buChar char="•"/>
              <a:tabLst>
                <a:tab pos="183515" algn="l"/>
              </a:tabLst>
            </a:pPr>
            <a:endParaRPr lang="en-US" sz="2550" i="1" spc="-80" dirty="0">
              <a:cs typeface="Calibri"/>
            </a:endParaRPr>
          </a:p>
          <a:p>
            <a:pPr marL="12065">
              <a:lnSpc>
                <a:spcPct val="100000"/>
              </a:lnSpc>
              <a:spcBef>
                <a:spcPts val="470"/>
              </a:spcBef>
              <a:tabLst>
                <a:tab pos="183515" algn="l"/>
              </a:tabLst>
            </a:pPr>
            <a:endParaRPr lang="en-US" sz="2550" i="1" spc="-80" dirty="0">
              <a:cs typeface="Calibri"/>
            </a:endParaRPr>
          </a:p>
          <a:p>
            <a:pPr marL="182880" indent="-170815">
              <a:lnSpc>
                <a:spcPct val="100000"/>
              </a:lnSpc>
              <a:spcBef>
                <a:spcPts val="470"/>
              </a:spcBef>
              <a:buChar char="•"/>
              <a:tabLst>
                <a:tab pos="183515" algn="l"/>
              </a:tabLst>
            </a:pPr>
            <a:endParaRPr sz="2550" dirty="0">
              <a:latin typeface="Calibri"/>
              <a:cs typeface="Calibri"/>
            </a:endParaRPr>
          </a:p>
        </p:txBody>
      </p:sp>
      <p:sp>
        <p:nvSpPr>
          <p:cNvPr id="4" name="object 4"/>
          <p:cNvSpPr txBox="1"/>
          <p:nvPr/>
        </p:nvSpPr>
        <p:spPr>
          <a:xfrm>
            <a:off x="9716649" y="1025467"/>
            <a:ext cx="353060" cy="155575"/>
          </a:xfrm>
          <a:prstGeom prst="rect">
            <a:avLst/>
          </a:prstGeom>
        </p:spPr>
        <p:txBody>
          <a:bodyPr vert="horz" wrap="square" lIns="0" tIns="12700" rIns="0" bIns="0" rtlCol="0">
            <a:spAutoFit/>
          </a:bodyPr>
          <a:lstStyle/>
          <a:p>
            <a:pPr marL="12700">
              <a:lnSpc>
                <a:spcPct val="100000"/>
              </a:lnSpc>
              <a:spcBef>
                <a:spcPts val="100"/>
              </a:spcBef>
            </a:pPr>
            <a:r>
              <a:rPr sz="850" spc="-85" dirty="0">
                <a:solidFill>
                  <a:srgbClr val="214675"/>
                </a:solidFill>
                <a:latin typeface="Calibri"/>
                <a:cs typeface="Calibri"/>
              </a:rPr>
              <a:t>TECH816</a:t>
            </a:r>
            <a:endParaRPr sz="850">
              <a:latin typeface="Calibri"/>
              <a:cs typeface="Calibri"/>
            </a:endParaRPr>
          </a:p>
        </p:txBody>
      </p:sp>
      <p:sp>
        <p:nvSpPr>
          <p:cNvPr id="5" name="object 5"/>
          <p:cNvSpPr txBox="1"/>
          <p:nvPr/>
        </p:nvSpPr>
        <p:spPr>
          <a:xfrm>
            <a:off x="9804308" y="6410884"/>
            <a:ext cx="89535" cy="178435"/>
          </a:xfrm>
          <a:prstGeom prst="rect">
            <a:avLst/>
          </a:prstGeom>
        </p:spPr>
        <p:txBody>
          <a:bodyPr vert="horz" wrap="square" lIns="0" tIns="12700" rIns="0" bIns="0" rtlCol="0">
            <a:spAutoFit/>
          </a:bodyPr>
          <a:lstStyle/>
          <a:p>
            <a:pPr marL="12700">
              <a:lnSpc>
                <a:spcPct val="100000"/>
              </a:lnSpc>
              <a:spcBef>
                <a:spcPts val="100"/>
              </a:spcBef>
            </a:pPr>
            <a:r>
              <a:rPr sz="1000" spc="-50" dirty="0">
                <a:solidFill>
                  <a:srgbClr val="878787"/>
                </a:solidFill>
                <a:latin typeface="Consolas"/>
                <a:cs typeface="Consolas"/>
              </a:rPr>
              <a:t>6</a:t>
            </a:r>
            <a:endParaRPr sz="1000">
              <a:latin typeface="Consolas"/>
              <a:cs typeface="Consolas"/>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796780" y="1323937"/>
            <a:ext cx="6988320" cy="612988"/>
          </a:xfrm>
          <a:prstGeom prst="rect">
            <a:avLst/>
          </a:prstGeom>
        </p:spPr>
        <p:txBody>
          <a:bodyPr vert="horz" wrap="square" lIns="0" tIns="12700" rIns="0" bIns="0" rtlCol="0">
            <a:spAutoFit/>
          </a:bodyPr>
          <a:lstStyle/>
          <a:p>
            <a:pPr marL="12700">
              <a:lnSpc>
                <a:spcPct val="100000"/>
              </a:lnSpc>
              <a:spcBef>
                <a:spcPts val="100"/>
              </a:spcBef>
            </a:pPr>
            <a:r>
              <a:rPr lang="en-US" sz="3900" b="1" spc="-65" dirty="0"/>
              <a:t>Demo video recording links</a:t>
            </a:r>
            <a:endParaRPr sz="3900" b="1" dirty="0"/>
          </a:p>
        </p:txBody>
      </p:sp>
      <p:sp>
        <p:nvSpPr>
          <p:cNvPr id="3" name="object 3"/>
          <p:cNvSpPr txBox="1"/>
          <p:nvPr/>
        </p:nvSpPr>
        <p:spPr>
          <a:xfrm>
            <a:off x="826102" y="2336704"/>
            <a:ext cx="8635398" cy="7350730"/>
          </a:xfrm>
          <a:prstGeom prst="rect">
            <a:avLst/>
          </a:prstGeom>
        </p:spPr>
        <p:txBody>
          <a:bodyPr vert="horz" wrap="square" lIns="0" tIns="12700" rIns="0" bIns="0" rtlCol="0">
            <a:spAutoFit/>
          </a:bodyPr>
          <a:lstStyle/>
          <a:p>
            <a:pPr marL="184785" indent="-172720">
              <a:lnSpc>
                <a:spcPct val="100000"/>
              </a:lnSpc>
              <a:spcBef>
                <a:spcPts val="100"/>
              </a:spcBef>
              <a:buChar char="•"/>
              <a:tabLst>
                <a:tab pos="185420" algn="l"/>
              </a:tabLst>
            </a:pPr>
            <a:r>
              <a:rPr lang="en-US" sz="2550" i="1" spc="-75" dirty="0">
                <a:latin typeface="Calibri"/>
                <a:cs typeface="Calibri"/>
              </a:rPr>
              <a:t> Video recording of the demo link (Use case 1) - </a:t>
            </a:r>
            <a:r>
              <a:rPr lang="en-US" sz="2800" dirty="0">
                <a:hlinkClick r:id="rId2"/>
              </a:rPr>
              <a:t>https://www.youtube.com/watch?v=PdwA0tA-LeI&amp;feature=youtu.be</a:t>
            </a:r>
            <a:endParaRPr lang="en-US" sz="2800" dirty="0"/>
          </a:p>
          <a:p>
            <a:pPr marL="184785" indent="-172720">
              <a:lnSpc>
                <a:spcPct val="100000"/>
              </a:lnSpc>
              <a:spcBef>
                <a:spcPts val="100"/>
              </a:spcBef>
              <a:buChar char="•"/>
              <a:tabLst>
                <a:tab pos="185420" algn="l"/>
              </a:tabLst>
            </a:pPr>
            <a:endParaRPr lang="en-US" sz="2800" dirty="0"/>
          </a:p>
          <a:p>
            <a:pPr marL="184785" indent="-172720">
              <a:lnSpc>
                <a:spcPct val="100000"/>
              </a:lnSpc>
              <a:spcBef>
                <a:spcPts val="100"/>
              </a:spcBef>
              <a:buChar char="•"/>
              <a:tabLst>
                <a:tab pos="185420" algn="l"/>
              </a:tabLst>
            </a:pPr>
            <a:r>
              <a:rPr lang="en-US" sz="2800" i="1" dirty="0"/>
              <a:t>Video recording of the demo link (Use case 2) –</a:t>
            </a:r>
          </a:p>
          <a:p>
            <a:pPr marL="12065">
              <a:lnSpc>
                <a:spcPct val="100000"/>
              </a:lnSpc>
              <a:spcBef>
                <a:spcPts val="100"/>
              </a:spcBef>
              <a:tabLst>
                <a:tab pos="185420" algn="l"/>
              </a:tabLst>
            </a:pPr>
            <a:r>
              <a:rPr lang="en-US" sz="2800" i="1" dirty="0">
                <a:hlinkClick r:id="rId3"/>
              </a:rPr>
              <a:t>https://www.youtube.com/watch?v=sCK1K-pKS7Q</a:t>
            </a:r>
            <a:endParaRPr lang="en-US" sz="2800" i="1" dirty="0"/>
          </a:p>
          <a:p>
            <a:pPr marL="12065">
              <a:lnSpc>
                <a:spcPct val="100000"/>
              </a:lnSpc>
              <a:spcBef>
                <a:spcPts val="100"/>
              </a:spcBef>
              <a:tabLst>
                <a:tab pos="185420" algn="l"/>
              </a:tabLst>
            </a:pPr>
            <a:endParaRPr lang="en-US" sz="2800" i="1" spc="-75" dirty="0">
              <a:latin typeface="Calibri"/>
              <a:cs typeface="Calibri"/>
            </a:endParaRPr>
          </a:p>
          <a:p>
            <a:pPr marL="184785" indent="-172720">
              <a:lnSpc>
                <a:spcPct val="100000"/>
              </a:lnSpc>
              <a:spcBef>
                <a:spcPts val="100"/>
              </a:spcBef>
              <a:buChar char="•"/>
              <a:tabLst>
                <a:tab pos="185420" algn="l"/>
              </a:tabLst>
            </a:pPr>
            <a:r>
              <a:rPr lang="en-US" sz="2800" i="1" spc="-75" dirty="0">
                <a:latin typeface="Calibri"/>
                <a:cs typeface="Calibri"/>
              </a:rPr>
              <a:t>Video recording link from google drive – Use case 1 (if </a:t>
            </a:r>
            <a:r>
              <a:rPr lang="en-US" sz="2800" i="1" spc="-75" dirty="0" err="1">
                <a:latin typeface="Calibri"/>
                <a:cs typeface="Calibri"/>
              </a:rPr>
              <a:t>youtube</a:t>
            </a:r>
            <a:r>
              <a:rPr lang="en-US" sz="2800" i="1" spc="-75" dirty="0">
                <a:latin typeface="Calibri"/>
                <a:cs typeface="Calibri"/>
              </a:rPr>
              <a:t> link </a:t>
            </a:r>
            <a:r>
              <a:rPr lang="en-US" sz="2800" i="1" spc="-75" dirty="0">
                <a:cs typeface="Calibri"/>
              </a:rPr>
              <a:t>doesn’t work) - </a:t>
            </a:r>
            <a:r>
              <a:rPr lang="en-US" sz="2800" i="1" spc="-75" dirty="0">
                <a:cs typeface="Calibri"/>
                <a:hlinkClick r:id="rId4"/>
              </a:rPr>
              <a:t>https://drive.google.com/file/d/18lRq-V1fmLbwMCMEUZKAHt0vLGqS80xd/view?usp=sharing</a:t>
            </a:r>
            <a:endParaRPr lang="en-US" sz="2800" i="1" spc="-75" dirty="0">
              <a:cs typeface="Calibri"/>
            </a:endParaRPr>
          </a:p>
          <a:p>
            <a:pPr marL="184785" indent="-172720">
              <a:lnSpc>
                <a:spcPct val="100000"/>
              </a:lnSpc>
              <a:spcBef>
                <a:spcPts val="100"/>
              </a:spcBef>
              <a:buChar char="•"/>
              <a:tabLst>
                <a:tab pos="185420" algn="l"/>
              </a:tabLst>
            </a:pPr>
            <a:endParaRPr lang="en-US" sz="2800" i="1" spc="-75" dirty="0">
              <a:latin typeface="Calibri"/>
              <a:cs typeface="Calibri"/>
            </a:endParaRPr>
          </a:p>
          <a:p>
            <a:pPr marL="184785" indent="-172720">
              <a:spcBef>
                <a:spcPts val="100"/>
              </a:spcBef>
              <a:buFontTx/>
              <a:buChar char="•"/>
              <a:tabLst>
                <a:tab pos="185420" algn="l"/>
              </a:tabLst>
            </a:pPr>
            <a:r>
              <a:rPr lang="en-US" sz="2800" i="1" spc="-75" dirty="0">
                <a:cs typeface="Calibri"/>
              </a:rPr>
              <a:t>Video recording link from google drive – Use case 2 (if </a:t>
            </a:r>
            <a:r>
              <a:rPr lang="en-US" sz="2800" i="1" spc="-75" dirty="0" err="1">
                <a:cs typeface="Calibri"/>
              </a:rPr>
              <a:t>youtube</a:t>
            </a:r>
            <a:r>
              <a:rPr lang="en-US" sz="2800" i="1" spc="-75" dirty="0">
                <a:cs typeface="Calibri"/>
              </a:rPr>
              <a:t> link doesn’t work) - </a:t>
            </a:r>
            <a:r>
              <a:rPr lang="en-US" sz="2800" i="1" spc="-75" dirty="0">
                <a:cs typeface="Calibri"/>
                <a:hlinkClick r:id="rId5"/>
              </a:rPr>
              <a:t>https://drive.google.com/file/d/124WhDKDUB2a9sak8bCOCRAz_1OlCe-Fe/view?usp=sharing</a:t>
            </a:r>
            <a:r>
              <a:rPr lang="en-US" sz="2800" i="1" spc="-75" dirty="0">
                <a:cs typeface="Calibri"/>
              </a:rPr>
              <a:t> </a:t>
            </a:r>
            <a:endParaRPr lang="en-US" sz="2800" i="1" spc="-75" dirty="0">
              <a:latin typeface="Calibri"/>
              <a:cs typeface="Calibri"/>
            </a:endParaRPr>
          </a:p>
          <a:p>
            <a:pPr marL="12065">
              <a:lnSpc>
                <a:spcPct val="100000"/>
              </a:lnSpc>
              <a:spcBef>
                <a:spcPts val="100"/>
              </a:spcBef>
              <a:tabLst>
                <a:tab pos="185420" algn="l"/>
              </a:tabLst>
            </a:pPr>
            <a:endParaRPr lang="en-US" sz="2550" i="1" spc="-75" dirty="0">
              <a:latin typeface="Calibri"/>
              <a:cs typeface="Calibri"/>
            </a:endParaRPr>
          </a:p>
          <a:p>
            <a:pPr marL="12065">
              <a:lnSpc>
                <a:spcPct val="100000"/>
              </a:lnSpc>
              <a:spcBef>
                <a:spcPts val="100"/>
              </a:spcBef>
              <a:tabLst>
                <a:tab pos="185420" algn="l"/>
              </a:tabLst>
            </a:pPr>
            <a:endParaRPr sz="2550" dirty="0">
              <a:latin typeface="Calibri"/>
              <a:cs typeface="Calibri"/>
            </a:endParaRPr>
          </a:p>
        </p:txBody>
      </p:sp>
      <p:sp>
        <p:nvSpPr>
          <p:cNvPr id="4" name="object 4"/>
          <p:cNvSpPr txBox="1"/>
          <p:nvPr/>
        </p:nvSpPr>
        <p:spPr>
          <a:xfrm>
            <a:off x="9716649" y="1025467"/>
            <a:ext cx="353060" cy="155575"/>
          </a:xfrm>
          <a:prstGeom prst="rect">
            <a:avLst/>
          </a:prstGeom>
        </p:spPr>
        <p:txBody>
          <a:bodyPr vert="horz" wrap="square" lIns="0" tIns="12700" rIns="0" bIns="0" rtlCol="0">
            <a:spAutoFit/>
          </a:bodyPr>
          <a:lstStyle/>
          <a:p>
            <a:pPr marL="12700">
              <a:lnSpc>
                <a:spcPct val="100000"/>
              </a:lnSpc>
              <a:spcBef>
                <a:spcPts val="100"/>
              </a:spcBef>
            </a:pPr>
            <a:r>
              <a:rPr sz="850" spc="-85" dirty="0">
                <a:solidFill>
                  <a:srgbClr val="214675"/>
                </a:solidFill>
                <a:latin typeface="Calibri"/>
                <a:cs typeface="Calibri"/>
              </a:rPr>
              <a:t>TECH816</a:t>
            </a:r>
            <a:endParaRPr sz="850">
              <a:latin typeface="Calibri"/>
              <a:cs typeface="Calibri"/>
            </a:endParaRPr>
          </a:p>
        </p:txBody>
      </p:sp>
      <p:sp>
        <p:nvSpPr>
          <p:cNvPr id="5" name="object 5"/>
          <p:cNvSpPr txBox="1"/>
          <p:nvPr/>
        </p:nvSpPr>
        <p:spPr>
          <a:xfrm>
            <a:off x="9804682" y="6410884"/>
            <a:ext cx="90805" cy="178435"/>
          </a:xfrm>
          <a:prstGeom prst="rect">
            <a:avLst/>
          </a:prstGeom>
        </p:spPr>
        <p:txBody>
          <a:bodyPr vert="horz" wrap="square" lIns="0" tIns="12700" rIns="0" bIns="0" rtlCol="0">
            <a:spAutoFit/>
          </a:bodyPr>
          <a:lstStyle/>
          <a:p>
            <a:pPr marL="12700">
              <a:lnSpc>
                <a:spcPct val="100000"/>
              </a:lnSpc>
              <a:spcBef>
                <a:spcPts val="100"/>
              </a:spcBef>
            </a:pPr>
            <a:r>
              <a:rPr sz="1000" spc="-40" dirty="0">
                <a:solidFill>
                  <a:srgbClr val="878787"/>
                </a:solidFill>
                <a:latin typeface="Consolas"/>
                <a:cs typeface="Consolas"/>
              </a:rPr>
              <a:t>7</a:t>
            </a:r>
            <a:endParaRPr sz="1000">
              <a:latin typeface="Consolas"/>
              <a:cs typeface="Consolas"/>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2" name="object 2"/>
          <p:cNvPicPr/>
          <p:nvPr/>
        </p:nvPicPr>
        <p:blipFill>
          <a:blip r:embed="rId2" cstate="print"/>
          <a:stretch>
            <a:fillRect/>
          </a:stretch>
        </p:blipFill>
        <p:spPr>
          <a:xfrm>
            <a:off x="9821589" y="6471339"/>
            <a:ext cx="54869" cy="82301"/>
          </a:xfrm>
          <a:prstGeom prst="rect">
            <a:avLst/>
          </a:prstGeom>
        </p:spPr>
      </p:pic>
      <p:grpSp>
        <p:nvGrpSpPr>
          <p:cNvPr id="3" name="object 3"/>
          <p:cNvGrpSpPr/>
          <p:nvPr/>
        </p:nvGrpSpPr>
        <p:grpSpPr>
          <a:xfrm>
            <a:off x="9126579" y="1051630"/>
            <a:ext cx="1228725" cy="442595"/>
            <a:chOff x="9126579" y="1051630"/>
            <a:chExt cx="1228725" cy="442595"/>
          </a:xfrm>
        </p:grpSpPr>
        <p:pic>
          <p:nvPicPr>
            <p:cNvPr id="4" name="object 4"/>
            <p:cNvPicPr/>
            <p:nvPr/>
          </p:nvPicPr>
          <p:blipFill>
            <a:blip r:embed="rId3" cstate="print"/>
            <a:stretch>
              <a:fillRect/>
            </a:stretch>
          </p:blipFill>
          <p:spPr>
            <a:xfrm>
              <a:off x="9126579" y="1051630"/>
              <a:ext cx="1228460" cy="441989"/>
            </a:xfrm>
            <a:prstGeom prst="rect">
              <a:avLst/>
            </a:prstGeom>
          </p:spPr>
        </p:pic>
        <p:pic>
          <p:nvPicPr>
            <p:cNvPr id="5" name="object 5"/>
            <p:cNvPicPr/>
            <p:nvPr/>
          </p:nvPicPr>
          <p:blipFill>
            <a:blip r:embed="rId4" cstate="print"/>
            <a:stretch>
              <a:fillRect/>
            </a:stretch>
          </p:blipFill>
          <p:spPr>
            <a:xfrm>
              <a:off x="9614305" y="1182703"/>
              <a:ext cx="719396" cy="134121"/>
            </a:xfrm>
            <a:prstGeom prst="rect">
              <a:avLst/>
            </a:prstGeom>
          </p:spPr>
        </p:pic>
      </p:grpSp>
      <p:sp>
        <p:nvSpPr>
          <p:cNvPr id="6" name="object 6"/>
          <p:cNvSpPr txBox="1">
            <a:spLocks noGrp="1"/>
          </p:cNvSpPr>
          <p:nvPr>
            <p:ph type="title"/>
          </p:nvPr>
        </p:nvSpPr>
        <p:spPr>
          <a:xfrm>
            <a:off x="769815" y="1085086"/>
            <a:ext cx="8129535" cy="628377"/>
          </a:xfrm>
          <a:prstGeom prst="rect">
            <a:avLst/>
          </a:prstGeom>
        </p:spPr>
        <p:txBody>
          <a:bodyPr vert="horz" wrap="square" lIns="0" tIns="12700" rIns="0" bIns="0" rtlCol="0">
            <a:spAutoFit/>
          </a:bodyPr>
          <a:lstStyle/>
          <a:p>
            <a:pPr marL="12700">
              <a:lnSpc>
                <a:spcPct val="100000"/>
              </a:lnSpc>
              <a:spcBef>
                <a:spcPts val="100"/>
              </a:spcBef>
            </a:pPr>
            <a:r>
              <a:rPr lang="en-US" b="1" spc="-95" dirty="0"/>
              <a:t>Supporting files/attachments explained</a:t>
            </a:r>
            <a:endParaRPr b="1" spc="-85" dirty="0"/>
          </a:p>
        </p:txBody>
      </p:sp>
      <p:sp>
        <p:nvSpPr>
          <p:cNvPr id="7" name="object 7"/>
          <p:cNvSpPr txBox="1"/>
          <p:nvPr/>
        </p:nvSpPr>
        <p:spPr>
          <a:xfrm>
            <a:off x="826102" y="2336704"/>
            <a:ext cx="8449945" cy="6381042"/>
          </a:xfrm>
          <a:prstGeom prst="rect">
            <a:avLst/>
          </a:prstGeom>
        </p:spPr>
        <p:txBody>
          <a:bodyPr vert="horz" wrap="square" lIns="0" tIns="67945" rIns="0" bIns="0" rtlCol="0">
            <a:spAutoFit/>
          </a:bodyPr>
          <a:lstStyle/>
          <a:p>
            <a:pPr marL="182880" marR="5080" indent="-170815">
              <a:lnSpc>
                <a:spcPts val="2640"/>
              </a:lnSpc>
              <a:spcBef>
                <a:spcPts val="535"/>
              </a:spcBef>
              <a:buChar char="•"/>
              <a:tabLst>
                <a:tab pos="185420" algn="l"/>
              </a:tabLst>
            </a:pPr>
            <a:r>
              <a:rPr lang="en-US" sz="2550" i="1" spc="-80" dirty="0">
                <a:latin typeface="Calibri"/>
                <a:cs typeface="Calibri"/>
              </a:rPr>
              <a:t> From the git-hub, the source code is attached along-with the following files:</a:t>
            </a:r>
          </a:p>
          <a:p>
            <a:pPr marL="12065" marR="5080">
              <a:lnSpc>
                <a:spcPts val="2640"/>
              </a:lnSpc>
              <a:spcBef>
                <a:spcPts val="535"/>
              </a:spcBef>
              <a:tabLst>
                <a:tab pos="185420" algn="l"/>
              </a:tabLst>
            </a:pPr>
            <a:endParaRPr lang="en-US" sz="2550" i="1" spc="-80" dirty="0">
              <a:latin typeface="Calibri"/>
              <a:cs typeface="Calibri"/>
            </a:endParaRPr>
          </a:p>
          <a:p>
            <a:pPr marL="12065" marR="5080">
              <a:lnSpc>
                <a:spcPts val="2640"/>
              </a:lnSpc>
              <a:spcBef>
                <a:spcPts val="535"/>
              </a:spcBef>
              <a:tabLst>
                <a:tab pos="185420" algn="l"/>
              </a:tabLst>
            </a:pPr>
            <a:r>
              <a:rPr lang="en-US" sz="2550" i="1" spc="-80" dirty="0">
                <a:latin typeface="Calibri"/>
                <a:cs typeface="Calibri"/>
              </a:rPr>
              <a:t>    - Custom dialog skill json file.</a:t>
            </a:r>
          </a:p>
          <a:p>
            <a:pPr marL="12065" marR="5080">
              <a:lnSpc>
                <a:spcPts val="2640"/>
              </a:lnSpc>
              <a:spcBef>
                <a:spcPts val="535"/>
              </a:spcBef>
              <a:tabLst>
                <a:tab pos="185420" algn="l"/>
              </a:tabLst>
            </a:pPr>
            <a:r>
              <a:rPr lang="en-US" sz="2550" i="1" spc="-80" dirty="0">
                <a:latin typeface="Calibri"/>
                <a:cs typeface="Calibri"/>
              </a:rPr>
              <a:t>    - Custom webhook script that invokes the external REST call and node runtime hook.</a:t>
            </a:r>
          </a:p>
          <a:p>
            <a:pPr marL="12065" marR="5080">
              <a:lnSpc>
                <a:spcPts val="2640"/>
              </a:lnSpc>
              <a:spcBef>
                <a:spcPts val="535"/>
              </a:spcBef>
              <a:tabLst>
                <a:tab pos="185420" algn="l"/>
              </a:tabLst>
            </a:pPr>
            <a:r>
              <a:rPr lang="en-US" sz="2550" i="1" spc="-80" dirty="0">
                <a:latin typeface="Calibri"/>
                <a:cs typeface="Calibri"/>
              </a:rPr>
              <a:t>    - Document providing the snapshots of the </a:t>
            </a:r>
            <a:r>
              <a:rPr lang="en-US" sz="2550" i="1" spc="-80" dirty="0" err="1">
                <a:latin typeface="Calibri"/>
                <a:cs typeface="Calibri"/>
              </a:rPr>
              <a:t>poc</a:t>
            </a:r>
            <a:r>
              <a:rPr lang="en-US" sz="2550" i="1" spc="-80" dirty="0">
                <a:latin typeface="Calibri"/>
                <a:cs typeface="Calibri"/>
              </a:rPr>
              <a:t> and the complete working/setup/pre-requisites</a:t>
            </a:r>
          </a:p>
          <a:p>
            <a:pPr marL="12065" marR="5080">
              <a:lnSpc>
                <a:spcPts val="2640"/>
              </a:lnSpc>
              <a:spcBef>
                <a:spcPts val="535"/>
              </a:spcBef>
              <a:tabLst>
                <a:tab pos="185420" algn="l"/>
              </a:tabLst>
            </a:pPr>
            <a:r>
              <a:rPr lang="en-US" sz="2550" i="1" spc="-80" dirty="0">
                <a:latin typeface="Calibri"/>
                <a:cs typeface="Calibri"/>
              </a:rPr>
              <a:t>    - Video of the </a:t>
            </a:r>
            <a:r>
              <a:rPr lang="en-US" sz="2550" i="1" spc="-80" dirty="0" err="1">
                <a:latin typeface="Calibri"/>
                <a:cs typeface="Calibri"/>
              </a:rPr>
              <a:t>poc</a:t>
            </a:r>
            <a:r>
              <a:rPr lang="en-US" sz="2550" i="1" spc="-80" dirty="0">
                <a:latin typeface="Calibri"/>
                <a:cs typeface="Calibri"/>
              </a:rPr>
              <a:t> done showing the demo (google drive link/</a:t>
            </a:r>
            <a:r>
              <a:rPr lang="en-US" sz="2550" i="1" spc="-80" dirty="0" err="1">
                <a:latin typeface="Calibri"/>
                <a:cs typeface="Calibri"/>
              </a:rPr>
              <a:t>youtube</a:t>
            </a:r>
            <a:r>
              <a:rPr lang="en-US" sz="2550" i="1" spc="-80" dirty="0">
                <a:latin typeface="Calibri"/>
                <a:cs typeface="Calibri"/>
              </a:rPr>
              <a:t> link)</a:t>
            </a:r>
          </a:p>
          <a:p>
            <a:pPr marL="12065" marR="5080">
              <a:lnSpc>
                <a:spcPts val="2640"/>
              </a:lnSpc>
              <a:spcBef>
                <a:spcPts val="535"/>
              </a:spcBef>
              <a:tabLst>
                <a:tab pos="185420" algn="l"/>
              </a:tabLst>
            </a:pPr>
            <a:r>
              <a:rPr lang="en-US" sz="2550" i="1" spc="-80" dirty="0">
                <a:latin typeface="Calibri"/>
                <a:cs typeface="Calibri"/>
              </a:rPr>
              <a:t>    - SQL statements to setup as pre-requisite before running the application.</a:t>
            </a:r>
          </a:p>
          <a:p>
            <a:pPr marL="12065" marR="5080">
              <a:lnSpc>
                <a:spcPts val="2640"/>
              </a:lnSpc>
              <a:spcBef>
                <a:spcPts val="535"/>
              </a:spcBef>
              <a:tabLst>
                <a:tab pos="185420" algn="l"/>
              </a:tabLst>
            </a:pPr>
            <a:r>
              <a:rPr lang="en-US" sz="2550" i="1" spc="-80" dirty="0">
                <a:latin typeface="Calibri"/>
                <a:cs typeface="Calibri"/>
              </a:rPr>
              <a:t>    - Custom spring boot based REST call which gives the response for the slot booked by a customer.</a:t>
            </a:r>
          </a:p>
          <a:p>
            <a:pPr marL="12065" marR="5080">
              <a:lnSpc>
                <a:spcPts val="2640"/>
              </a:lnSpc>
              <a:spcBef>
                <a:spcPts val="535"/>
              </a:spcBef>
              <a:tabLst>
                <a:tab pos="185420" algn="l"/>
              </a:tabLst>
            </a:pPr>
            <a:r>
              <a:rPr lang="en-US" sz="2550" i="1" spc="-80" dirty="0">
                <a:latin typeface="Calibri"/>
                <a:cs typeface="Calibri"/>
              </a:rPr>
              <a:t>    - UI applications for registration</a:t>
            </a:r>
          </a:p>
          <a:p>
            <a:pPr marL="12065" marR="5080">
              <a:lnSpc>
                <a:spcPts val="2640"/>
              </a:lnSpc>
              <a:spcBef>
                <a:spcPts val="535"/>
              </a:spcBef>
              <a:tabLst>
                <a:tab pos="185420" algn="l"/>
              </a:tabLst>
            </a:pPr>
            <a:r>
              <a:rPr lang="en-US" sz="2550" i="1" spc="-80" dirty="0">
                <a:latin typeface="Calibri"/>
                <a:cs typeface="Calibri"/>
              </a:rPr>
              <a:t>    - README file to setup the pre-requisites and launch the application</a:t>
            </a:r>
          </a:p>
          <a:p>
            <a:pPr marL="12065" marR="5080">
              <a:lnSpc>
                <a:spcPts val="2640"/>
              </a:lnSpc>
              <a:spcBef>
                <a:spcPts val="535"/>
              </a:spcBef>
              <a:tabLst>
                <a:tab pos="185420" algn="l"/>
              </a:tabLst>
            </a:pPr>
            <a:endParaRPr sz="2550" dirty="0">
              <a:latin typeface="Calibri"/>
              <a:cs typeface="Calibri"/>
            </a:endParaRPr>
          </a:p>
        </p:txBody>
      </p:sp>
      <p:sp>
        <p:nvSpPr>
          <p:cNvPr id="8" name="object 8"/>
          <p:cNvSpPr txBox="1"/>
          <p:nvPr/>
        </p:nvSpPr>
        <p:spPr>
          <a:xfrm>
            <a:off x="9716649" y="1025467"/>
            <a:ext cx="353060" cy="155575"/>
          </a:xfrm>
          <a:prstGeom prst="rect">
            <a:avLst/>
          </a:prstGeom>
        </p:spPr>
        <p:txBody>
          <a:bodyPr vert="horz" wrap="square" lIns="0" tIns="12700" rIns="0" bIns="0" rtlCol="0">
            <a:spAutoFit/>
          </a:bodyPr>
          <a:lstStyle/>
          <a:p>
            <a:pPr marL="12700">
              <a:lnSpc>
                <a:spcPct val="100000"/>
              </a:lnSpc>
              <a:spcBef>
                <a:spcPts val="100"/>
              </a:spcBef>
            </a:pPr>
            <a:r>
              <a:rPr sz="850" spc="-85" dirty="0">
                <a:solidFill>
                  <a:srgbClr val="214675"/>
                </a:solidFill>
                <a:latin typeface="Calibri"/>
                <a:cs typeface="Calibri"/>
              </a:rPr>
              <a:t>TECH816</a:t>
            </a:r>
            <a:endParaRPr sz="850">
              <a:latin typeface="Calibri"/>
              <a:cs typeface="Calibri"/>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6" name="object 6"/>
          <p:cNvSpPr txBox="1"/>
          <p:nvPr/>
        </p:nvSpPr>
        <p:spPr>
          <a:xfrm>
            <a:off x="6438850" y="862113"/>
            <a:ext cx="159385" cy="67945"/>
          </a:xfrm>
          <a:prstGeom prst="rect">
            <a:avLst/>
          </a:prstGeom>
        </p:spPr>
        <p:txBody>
          <a:bodyPr vert="vert270" wrap="square" lIns="0" tIns="0" rIns="0" bIns="0" rtlCol="0">
            <a:spAutoFit/>
          </a:bodyPr>
          <a:lstStyle/>
          <a:p>
            <a:pPr marL="12700">
              <a:lnSpc>
                <a:spcPts val="1090"/>
              </a:lnSpc>
            </a:pPr>
            <a:r>
              <a:rPr sz="1050" dirty="0">
                <a:solidFill>
                  <a:srgbClr val="878787"/>
                </a:solidFill>
                <a:latin typeface="Consolas"/>
                <a:cs typeface="Consolas"/>
              </a:rPr>
              <a:t>9</a:t>
            </a:r>
            <a:endParaRPr sz="1050">
              <a:latin typeface="Consolas"/>
              <a:cs typeface="Consolas"/>
            </a:endParaRPr>
          </a:p>
        </p:txBody>
      </p:sp>
      <p:sp>
        <p:nvSpPr>
          <p:cNvPr id="12" name="TextBox 11">
            <a:extLst>
              <a:ext uri="{FF2B5EF4-FFF2-40B4-BE49-F238E27FC236}">
                <a16:creationId xmlns:a16="http://schemas.microsoft.com/office/drawing/2014/main" id="{C5761F42-99B2-47AB-9B11-7D5B407E4471}"/>
              </a:ext>
            </a:extLst>
          </p:cNvPr>
          <p:cNvSpPr txBox="1"/>
          <p:nvPr/>
        </p:nvSpPr>
        <p:spPr>
          <a:xfrm>
            <a:off x="2984500" y="4356100"/>
            <a:ext cx="4191000" cy="769441"/>
          </a:xfrm>
          <a:prstGeom prst="rect">
            <a:avLst/>
          </a:prstGeom>
          <a:noFill/>
        </p:spPr>
        <p:txBody>
          <a:bodyPr wrap="square" rtlCol="0">
            <a:spAutoFit/>
          </a:bodyPr>
          <a:lstStyle/>
          <a:p>
            <a:pPr algn="ctr"/>
            <a:r>
              <a:rPr lang="en-US" sz="4400" b="1" i="1" dirty="0"/>
              <a:t>Thank you</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object 3"/>
          <p:cNvSpPr txBox="1"/>
          <p:nvPr/>
        </p:nvSpPr>
        <p:spPr>
          <a:xfrm>
            <a:off x="1308544" y="4002332"/>
            <a:ext cx="285750" cy="1424108"/>
          </a:xfrm>
          <a:prstGeom prst="rect">
            <a:avLst/>
          </a:prstGeom>
        </p:spPr>
        <p:txBody>
          <a:bodyPr vert="horz" wrap="square" lIns="0" tIns="13335" rIns="0" bIns="0" rtlCol="0">
            <a:spAutoFit/>
          </a:bodyPr>
          <a:lstStyle/>
          <a:p>
            <a:pPr marL="12700">
              <a:lnSpc>
                <a:spcPts val="2785"/>
              </a:lnSpc>
              <a:spcBef>
                <a:spcPts val="105"/>
              </a:spcBef>
            </a:pPr>
            <a:r>
              <a:rPr sz="2450" spc="-5" dirty="0">
                <a:latin typeface="Arial"/>
                <a:cs typeface="Arial"/>
              </a:rPr>
              <a:t>1.</a:t>
            </a:r>
            <a:endParaRPr sz="2450" dirty="0">
              <a:latin typeface="Arial"/>
              <a:cs typeface="Arial"/>
            </a:endParaRPr>
          </a:p>
          <a:p>
            <a:pPr marL="12700">
              <a:lnSpc>
                <a:spcPts val="2630"/>
              </a:lnSpc>
            </a:pPr>
            <a:r>
              <a:rPr sz="2450" spc="-5" dirty="0">
                <a:latin typeface="Arial"/>
                <a:cs typeface="Arial"/>
              </a:rPr>
              <a:t>2.</a:t>
            </a:r>
            <a:endParaRPr sz="2450" dirty="0">
              <a:latin typeface="Arial"/>
              <a:cs typeface="Arial"/>
            </a:endParaRPr>
          </a:p>
          <a:p>
            <a:pPr marL="12700">
              <a:lnSpc>
                <a:spcPts val="2785"/>
              </a:lnSpc>
            </a:pPr>
            <a:endParaRPr lang="en-US" sz="2450" spc="-5" dirty="0">
              <a:latin typeface="Arial"/>
              <a:cs typeface="Arial"/>
            </a:endParaRPr>
          </a:p>
          <a:p>
            <a:pPr marL="12700">
              <a:lnSpc>
                <a:spcPts val="2785"/>
              </a:lnSpc>
            </a:pPr>
            <a:r>
              <a:rPr lang="en-US" sz="2450" spc="-5" dirty="0">
                <a:latin typeface="Arial"/>
                <a:cs typeface="Arial"/>
              </a:rPr>
              <a:t>3.</a:t>
            </a:r>
            <a:endParaRPr sz="2450" dirty="0">
              <a:latin typeface="Arial"/>
              <a:cs typeface="Arial"/>
            </a:endParaRPr>
          </a:p>
        </p:txBody>
      </p:sp>
      <p:pic>
        <p:nvPicPr>
          <p:cNvPr id="4" name="object 4"/>
          <p:cNvPicPr/>
          <p:nvPr/>
        </p:nvPicPr>
        <p:blipFill>
          <a:blip r:embed="rId2" cstate="print"/>
          <a:stretch>
            <a:fillRect/>
          </a:stretch>
        </p:blipFill>
        <p:spPr>
          <a:xfrm>
            <a:off x="1837664" y="4021429"/>
            <a:ext cx="2747036" cy="214291"/>
          </a:xfrm>
          <a:prstGeom prst="rect">
            <a:avLst/>
          </a:prstGeom>
        </p:spPr>
      </p:pic>
      <p:pic>
        <p:nvPicPr>
          <p:cNvPr id="5" name="object 5"/>
          <p:cNvPicPr/>
          <p:nvPr/>
        </p:nvPicPr>
        <p:blipFill>
          <a:blip r:embed="rId3" cstate="print"/>
          <a:stretch>
            <a:fillRect/>
          </a:stretch>
        </p:blipFill>
        <p:spPr>
          <a:xfrm>
            <a:off x="1837664" y="4354944"/>
            <a:ext cx="2866059" cy="214998"/>
          </a:xfrm>
          <a:prstGeom prst="rect">
            <a:avLst/>
          </a:prstGeom>
        </p:spPr>
      </p:pic>
      <p:pic>
        <p:nvPicPr>
          <p:cNvPr id="6" name="object 6"/>
          <p:cNvPicPr/>
          <p:nvPr/>
        </p:nvPicPr>
        <p:blipFill>
          <a:blip r:embed="rId4" cstate="print"/>
          <a:stretch>
            <a:fillRect/>
          </a:stretch>
        </p:blipFill>
        <p:spPr>
          <a:xfrm>
            <a:off x="1638554" y="5179179"/>
            <a:ext cx="3708146" cy="214939"/>
          </a:xfrm>
          <a:prstGeom prst="rect">
            <a:avLst/>
          </a:prstGeom>
        </p:spPr>
      </p:pic>
      <p:pic>
        <p:nvPicPr>
          <p:cNvPr id="7" name="object 7"/>
          <p:cNvPicPr/>
          <p:nvPr/>
        </p:nvPicPr>
        <p:blipFill>
          <a:blip r:embed="rId5" cstate="print"/>
          <a:stretch>
            <a:fillRect/>
          </a:stretch>
        </p:blipFill>
        <p:spPr>
          <a:xfrm>
            <a:off x="9126982" y="1050597"/>
            <a:ext cx="1228069" cy="442770"/>
          </a:xfrm>
          <a:prstGeom prst="rect">
            <a:avLst/>
          </a:prstGeom>
        </p:spPr>
      </p:pic>
      <p:sp>
        <p:nvSpPr>
          <p:cNvPr id="8" name="TextBox 7">
            <a:extLst>
              <a:ext uri="{FF2B5EF4-FFF2-40B4-BE49-F238E27FC236}">
                <a16:creationId xmlns:a16="http://schemas.microsoft.com/office/drawing/2014/main" id="{B87611C1-5CF4-4A17-BC45-31B5AB77E73C}"/>
              </a:ext>
            </a:extLst>
          </p:cNvPr>
          <p:cNvSpPr txBox="1"/>
          <p:nvPr/>
        </p:nvSpPr>
        <p:spPr>
          <a:xfrm>
            <a:off x="1155700" y="1741159"/>
            <a:ext cx="6023636" cy="707886"/>
          </a:xfrm>
          <a:prstGeom prst="rect">
            <a:avLst/>
          </a:prstGeom>
          <a:noFill/>
        </p:spPr>
        <p:txBody>
          <a:bodyPr wrap="square" rtlCol="0">
            <a:spAutoFit/>
          </a:bodyPr>
          <a:lstStyle/>
          <a:p>
            <a:r>
              <a:rPr lang="en-US" sz="4000" b="1" dirty="0"/>
              <a:t>Team Name - </a:t>
            </a:r>
            <a:r>
              <a:rPr lang="en-US" sz="4000" b="1" dirty="0" err="1"/>
              <a:t>Ideagem</a:t>
            </a:r>
            <a:endParaRPr lang="en-US" sz="4000" b="1" dirty="0"/>
          </a:p>
        </p:txBody>
      </p:sp>
      <p:sp>
        <p:nvSpPr>
          <p:cNvPr id="11" name="TextBox 10">
            <a:extLst>
              <a:ext uri="{FF2B5EF4-FFF2-40B4-BE49-F238E27FC236}">
                <a16:creationId xmlns:a16="http://schemas.microsoft.com/office/drawing/2014/main" id="{BAF790F2-E7B8-4DC8-AEF4-8863C0F0067D}"/>
              </a:ext>
            </a:extLst>
          </p:cNvPr>
          <p:cNvSpPr txBox="1"/>
          <p:nvPr/>
        </p:nvSpPr>
        <p:spPr>
          <a:xfrm>
            <a:off x="5545810" y="3908319"/>
            <a:ext cx="2391690" cy="461665"/>
          </a:xfrm>
          <a:prstGeom prst="rect">
            <a:avLst/>
          </a:prstGeom>
          <a:noFill/>
        </p:spPr>
        <p:txBody>
          <a:bodyPr wrap="square" rtlCol="0">
            <a:spAutoFit/>
          </a:bodyPr>
          <a:lstStyle/>
          <a:p>
            <a:r>
              <a:rPr lang="en-US" sz="2400" dirty="0"/>
              <a:t>Divya Sundar</a:t>
            </a:r>
          </a:p>
        </p:txBody>
      </p:sp>
      <p:sp>
        <p:nvSpPr>
          <p:cNvPr id="12" name="TextBox 11">
            <a:extLst>
              <a:ext uri="{FF2B5EF4-FFF2-40B4-BE49-F238E27FC236}">
                <a16:creationId xmlns:a16="http://schemas.microsoft.com/office/drawing/2014/main" id="{54457A7A-A015-48BB-BA23-169A3383FD5C}"/>
              </a:ext>
            </a:extLst>
          </p:cNvPr>
          <p:cNvSpPr txBox="1"/>
          <p:nvPr/>
        </p:nvSpPr>
        <p:spPr>
          <a:xfrm>
            <a:off x="5190464" y="4235720"/>
            <a:ext cx="3708146" cy="830997"/>
          </a:xfrm>
          <a:prstGeom prst="rect">
            <a:avLst/>
          </a:prstGeom>
          <a:noFill/>
        </p:spPr>
        <p:txBody>
          <a:bodyPr wrap="square" rtlCol="0">
            <a:spAutoFit/>
          </a:bodyPr>
          <a:lstStyle/>
          <a:p>
            <a:r>
              <a:rPr lang="en-US" sz="2400" dirty="0"/>
              <a:t>divyas01.msec@gmail.com/divya.sundar@ericsson.com</a:t>
            </a:r>
          </a:p>
        </p:txBody>
      </p:sp>
      <p:sp>
        <p:nvSpPr>
          <p:cNvPr id="13" name="TextBox 12">
            <a:extLst>
              <a:ext uri="{FF2B5EF4-FFF2-40B4-BE49-F238E27FC236}">
                <a16:creationId xmlns:a16="http://schemas.microsoft.com/office/drawing/2014/main" id="{25232B0D-3486-4CB9-AF4A-81341A5284E7}"/>
              </a:ext>
            </a:extLst>
          </p:cNvPr>
          <p:cNvSpPr txBox="1"/>
          <p:nvPr/>
        </p:nvSpPr>
        <p:spPr>
          <a:xfrm>
            <a:off x="5534759" y="5066717"/>
            <a:ext cx="3708146" cy="400110"/>
          </a:xfrm>
          <a:prstGeom prst="rect">
            <a:avLst/>
          </a:prstGeom>
          <a:noFill/>
        </p:spPr>
        <p:txBody>
          <a:bodyPr wrap="square" rtlCol="0">
            <a:spAutoFit/>
          </a:bodyPr>
          <a:lstStyle/>
          <a:p>
            <a:r>
              <a:rPr lang="en-US" sz="2000" dirty="0"/>
              <a:t>+91 9840489221</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4" name="object 4"/>
          <p:cNvSpPr txBox="1"/>
          <p:nvPr/>
        </p:nvSpPr>
        <p:spPr>
          <a:xfrm>
            <a:off x="950266" y="1309392"/>
            <a:ext cx="4242861" cy="620683"/>
          </a:xfrm>
          <a:prstGeom prst="rect">
            <a:avLst/>
          </a:prstGeom>
        </p:spPr>
        <p:txBody>
          <a:bodyPr vert="horz" wrap="square" lIns="0" tIns="12700" rIns="0" bIns="0" rtlCol="0">
            <a:spAutoFit/>
          </a:bodyPr>
          <a:lstStyle/>
          <a:p>
            <a:pPr marL="12700">
              <a:lnSpc>
                <a:spcPct val="100000"/>
              </a:lnSpc>
              <a:spcBef>
                <a:spcPts val="100"/>
              </a:spcBef>
              <a:tabLst>
                <a:tab pos="1256665" algn="l"/>
              </a:tabLst>
            </a:pPr>
            <a:r>
              <a:rPr lang="en-US" sz="3950" b="1" spc="-50" dirty="0">
                <a:latin typeface="Calibri"/>
                <a:cs typeface="Calibri"/>
              </a:rPr>
              <a:t>Submission track</a:t>
            </a:r>
            <a:endParaRPr sz="3950" b="1" dirty="0">
              <a:latin typeface="Calibri"/>
              <a:cs typeface="Calibri"/>
            </a:endParaRPr>
          </a:p>
        </p:txBody>
      </p:sp>
      <p:sp>
        <p:nvSpPr>
          <p:cNvPr id="5" name="object 5"/>
          <p:cNvSpPr txBox="1"/>
          <p:nvPr/>
        </p:nvSpPr>
        <p:spPr>
          <a:xfrm>
            <a:off x="956757" y="3339563"/>
            <a:ext cx="8352343" cy="405239"/>
          </a:xfrm>
          <a:prstGeom prst="rect">
            <a:avLst/>
          </a:prstGeom>
        </p:spPr>
        <p:txBody>
          <a:bodyPr vert="horz" wrap="square" lIns="0" tIns="12700" rIns="0" bIns="0" rtlCol="0">
            <a:spAutoFit/>
          </a:bodyPr>
          <a:lstStyle/>
          <a:p>
            <a:pPr marL="12700">
              <a:lnSpc>
                <a:spcPct val="100000"/>
              </a:lnSpc>
              <a:spcBef>
                <a:spcPts val="100"/>
              </a:spcBef>
            </a:pPr>
            <a:r>
              <a:rPr sz="2550" i="1" spc="-204" dirty="0">
                <a:latin typeface="Calibri"/>
                <a:cs typeface="Calibri"/>
              </a:rPr>
              <a:t>COVID </a:t>
            </a:r>
            <a:r>
              <a:rPr sz="2550" i="1" spc="-70" dirty="0">
                <a:latin typeface="Calibri"/>
                <a:cs typeface="Calibri"/>
              </a:rPr>
              <a:t>19 track </a:t>
            </a:r>
            <a:r>
              <a:rPr lang="en-US" sz="2550" i="1" spc="-60" dirty="0">
                <a:latin typeface="Calibri"/>
                <a:cs typeface="Calibri"/>
              </a:rPr>
              <a:t>– for improving COVID Crisis Communication</a:t>
            </a:r>
            <a:endParaRPr sz="2550" dirty="0">
              <a:latin typeface="Calibri"/>
              <a:cs typeface="Calibri"/>
            </a:endParaRPr>
          </a:p>
        </p:txBody>
      </p:sp>
      <p:sp>
        <p:nvSpPr>
          <p:cNvPr id="18" name="object 5">
            <a:extLst>
              <a:ext uri="{FF2B5EF4-FFF2-40B4-BE49-F238E27FC236}">
                <a16:creationId xmlns:a16="http://schemas.microsoft.com/office/drawing/2014/main" id="{7BF84A07-C131-4D82-81B7-8CF855DEBF3F}"/>
              </a:ext>
            </a:extLst>
          </p:cNvPr>
          <p:cNvSpPr txBox="1"/>
          <p:nvPr/>
        </p:nvSpPr>
        <p:spPr>
          <a:xfrm>
            <a:off x="953608" y="2450740"/>
            <a:ext cx="4768215" cy="414655"/>
          </a:xfrm>
          <a:prstGeom prst="rect">
            <a:avLst/>
          </a:prstGeom>
        </p:spPr>
        <p:txBody>
          <a:bodyPr vert="horz" wrap="square" lIns="0" tIns="12700" rIns="0" bIns="0" rtlCol="0">
            <a:spAutoFit/>
          </a:bodyPr>
          <a:lstStyle/>
          <a:p>
            <a:pPr marL="12700">
              <a:lnSpc>
                <a:spcPct val="100000"/>
              </a:lnSpc>
              <a:spcBef>
                <a:spcPts val="100"/>
              </a:spcBef>
            </a:pPr>
            <a:r>
              <a:rPr lang="en-US" sz="2550" i="1" spc="-204" dirty="0">
                <a:latin typeface="Calibri"/>
                <a:cs typeface="Calibri"/>
              </a:rPr>
              <a:t>Solution is submitted for:</a:t>
            </a:r>
            <a:endParaRPr sz="2550" i="1" dirty="0">
              <a:latin typeface="Calibri"/>
              <a:cs typeface="Calibri"/>
            </a:endParaRPr>
          </a:p>
        </p:txBody>
      </p:sp>
      <p:pic>
        <p:nvPicPr>
          <p:cNvPr id="19" name="object 7">
            <a:extLst>
              <a:ext uri="{FF2B5EF4-FFF2-40B4-BE49-F238E27FC236}">
                <a16:creationId xmlns:a16="http://schemas.microsoft.com/office/drawing/2014/main" id="{8B51DA91-9CB6-4E1B-BB12-CD61DF92DFBB}"/>
              </a:ext>
            </a:extLst>
          </p:cNvPr>
          <p:cNvPicPr/>
          <p:nvPr/>
        </p:nvPicPr>
        <p:blipFill>
          <a:blip r:embed="rId2" cstate="print"/>
          <a:stretch>
            <a:fillRect/>
          </a:stretch>
        </p:blipFill>
        <p:spPr>
          <a:xfrm>
            <a:off x="9004300" y="698500"/>
            <a:ext cx="1228069" cy="442770"/>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325BFB-8DBD-4FA7-8D39-DC22300C273D}"/>
              </a:ext>
            </a:extLst>
          </p:cNvPr>
          <p:cNvSpPr>
            <a:spLocks noGrp="1"/>
          </p:cNvSpPr>
          <p:nvPr>
            <p:ph type="title"/>
          </p:nvPr>
        </p:nvSpPr>
        <p:spPr>
          <a:xfrm>
            <a:off x="534669" y="1308100"/>
            <a:ext cx="9096268" cy="607859"/>
          </a:xfrm>
        </p:spPr>
        <p:txBody>
          <a:bodyPr/>
          <a:lstStyle/>
          <a:p>
            <a:r>
              <a:rPr lang="en-US" sz="3950" b="1" dirty="0"/>
              <a:t>Agenda/Contents</a:t>
            </a:r>
          </a:p>
        </p:txBody>
      </p:sp>
      <p:sp>
        <p:nvSpPr>
          <p:cNvPr id="3" name="Text Placeholder 2">
            <a:extLst>
              <a:ext uri="{FF2B5EF4-FFF2-40B4-BE49-F238E27FC236}">
                <a16:creationId xmlns:a16="http://schemas.microsoft.com/office/drawing/2014/main" id="{F9E15156-43D7-429B-9F54-23684794867E}"/>
              </a:ext>
            </a:extLst>
          </p:cNvPr>
          <p:cNvSpPr>
            <a:spLocks noGrp="1"/>
          </p:cNvSpPr>
          <p:nvPr>
            <p:ph type="body" idx="1"/>
          </p:nvPr>
        </p:nvSpPr>
        <p:spPr>
          <a:xfrm>
            <a:off x="534669" y="2755901"/>
            <a:ext cx="9624060" cy="6955750"/>
          </a:xfrm>
        </p:spPr>
        <p:txBody>
          <a:bodyPr/>
          <a:lstStyle/>
          <a:p>
            <a:pPr marL="457200" indent="-457200">
              <a:buFont typeface="Arial" panose="020B0604020202020204" pitchFamily="34" charset="0"/>
              <a:buChar char="•"/>
            </a:pPr>
            <a:r>
              <a:rPr lang="en-US" sz="3200" dirty="0"/>
              <a:t>  Use cases explanation</a:t>
            </a:r>
          </a:p>
          <a:p>
            <a:endParaRPr lang="en-US" sz="3200" dirty="0"/>
          </a:p>
          <a:p>
            <a:pPr marL="457200" indent="-457200">
              <a:buFont typeface="Arial" panose="020B0604020202020204" pitchFamily="34" charset="0"/>
              <a:buChar char="•"/>
            </a:pPr>
            <a:r>
              <a:rPr lang="en-US" sz="3200" dirty="0"/>
              <a:t>  Architecture explanation</a:t>
            </a:r>
          </a:p>
          <a:p>
            <a:endParaRPr lang="en-US" sz="3200" dirty="0"/>
          </a:p>
          <a:p>
            <a:pPr marL="457200" indent="-457200">
              <a:buFont typeface="Arial" panose="020B0604020202020204" pitchFamily="34" charset="0"/>
              <a:buChar char="•"/>
            </a:pPr>
            <a:r>
              <a:rPr lang="en-US" sz="3200" dirty="0"/>
              <a:t>  List of IBM cloud services used</a:t>
            </a:r>
          </a:p>
          <a:p>
            <a:endParaRPr lang="en-US" sz="3200" dirty="0"/>
          </a:p>
          <a:p>
            <a:pPr marL="457200" indent="-457200">
              <a:buFont typeface="Arial" panose="020B0604020202020204" pitchFamily="34" charset="0"/>
              <a:buChar char="•"/>
            </a:pPr>
            <a:r>
              <a:rPr lang="en-US" sz="3200" dirty="0"/>
              <a:t>  Artifacts submitted</a:t>
            </a:r>
          </a:p>
          <a:p>
            <a:endParaRPr lang="en-US" sz="3200" dirty="0"/>
          </a:p>
          <a:p>
            <a:pPr marL="457200" indent="-457200">
              <a:buFont typeface="Arial" panose="020B0604020202020204" pitchFamily="34" charset="0"/>
              <a:buChar char="•"/>
            </a:pPr>
            <a:r>
              <a:rPr lang="en-US" sz="3200" dirty="0"/>
              <a:t>  Demo Video  recording link</a:t>
            </a:r>
          </a:p>
          <a:p>
            <a:endParaRPr lang="en-US" sz="3200" dirty="0"/>
          </a:p>
          <a:p>
            <a:pPr marL="457200" indent="-457200">
              <a:buFont typeface="Arial" panose="020B0604020202020204" pitchFamily="34" charset="0"/>
              <a:buChar char="•"/>
            </a:pPr>
            <a:r>
              <a:rPr lang="en-US" sz="3200" dirty="0"/>
              <a:t>  Supporting files/attachments explained</a:t>
            </a:r>
          </a:p>
          <a:p>
            <a:endParaRPr lang="en-US" sz="3200" dirty="0"/>
          </a:p>
          <a:p>
            <a:r>
              <a:rPr lang="en-US" sz="3200" dirty="0"/>
              <a:t>  </a:t>
            </a:r>
          </a:p>
          <a:p>
            <a:endParaRPr lang="en-US" dirty="0"/>
          </a:p>
          <a:p>
            <a:endParaRPr lang="en-US" dirty="0"/>
          </a:p>
        </p:txBody>
      </p:sp>
    </p:spTree>
    <p:extLst>
      <p:ext uri="{BB962C8B-B14F-4D97-AF65-F5344CB8AC3E}">
        <p14:creationId xmlns:p14="http://schemas.microsoft.com/office/powerpoint/2010/main" val="157955835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796704" y="748127"/>
            <a:ext cx="6531196" cy="605294"/>
          </a:xfrm>
          <a:prstGeom prst="rect">
            <a:avLst/>
          </a:prstGeom>
        </p:spPr>
        <p:txBody>
          <a:bodyPr vert="horz" wrap="square" lIns="0" tIns="12700" rIns="0" bIns="0" rtlCol="0">
            <a:spAutoFit/>
          </a:bodyPr>
          <a:lstStyle/>
          <a:p>
            <a:pPr marL="12700">
              <a:lnSpc>
                <a:spcPct val="100000"/>
              </a:lnSpc>
              <a:spcBef>
                <a:spcPts val="100"/>
              </a:spcBef>
            </a:pPr>
            <a:r>
              <a:rPr lang="en-US" sz="3850" b="1" spc="-35" dirty="0"/>
              <a:t>Use cases explanation</a:t>
            </a:r>
            <a:endParaRPr sz="3850" b="1" dirty="0"/>
          </a:p>
        </p:txBody>
      </p:sp>
      <p:sp>
        <p:nvSpPr>
          <p:cNvPr id="3" name="object 3"/>
          <p:cNvSpPr txBox="1"/>
          <p:nvPr/>
        </p:nvSpPr>
        <p:spPr>
          <a:xfrm>
            <a:off x="796704" y="1673041"/>
            <a:ext cx="8581390" cy="407612"/>
          </a:xfrm>
          <a:prstGeom prst="rect">
            <a:avLst/>
          </a:prstGeom>
        </p:spPr>
        <p:txBody>
          <a:bodyPr vert="horz" wrap="square" lIns="0" tIns="70485" rIns="0" bIns="0" rtlCol="0">
            <a:spAutoFit/>
          </a:bodyPr>
          <a:lstStyle/>
          <a:p>
            <a:pPr marL="12065" marR="5080">
              <a:lnSpc>
                <a:spcPts val="2620"/>
              </a:lnSpc>
              <a:spcBef>
                <a:spcPts val="555"/>
              </a:spcBef>
              <a:tabLst>
                <a:tab pos="153670" algn="l"/>
              </a:tabLst>
            </a:pPr>
            <a:r>
              <a:rPr lang="en-US" sz="2550" b="1" dirty="0">
                <a:latin typeface="Calibri"/>
                <a:cs typeface="Calibri"/>
              </a:rPr>
              <a:t>Use case 1 - </a:t>
            </a:r>
            <a:r>
              <a:rPr lang="en-US" sz="2550" b="1" dirty="0" err="1">
                <a:latin typeface="Calibri"/>
                <a:cs typeface="Calibri"/>
              </a:rPr>
              <a:t>iTRAM</a:t>
            </a:r>
            <a:endParaRPr sz="2550" b="1" dirty="0">
              <a:latin typeface="Calibri"/>
              <a:cs typeface="Calibri"/>
            </a:endParaRPr>
          </a:p>
        </p:txBody>
      </p:sp>
      <p:sp>
        <p:nvSpPr>
          <p:cNvPr id="4" name="object 4"/>
          <p:cNvSpPr txBox="1"/>
          <p:nvPr/>
        </p:nvSpPr>
        <p:spPr>
          <a:xfrm>
            <a:off x="9716649" y="1025467"/>
            <a:ext cx="353060" cy="155575"/>
          </a:xfrm>
          <a:prstGeom prst="rect">
            <a:avLst/>
          </a:prstGeom>
        </p:spPr>
        <p:txBody>
          <a:bodyPr vert="horz" wrap="square" lIns="0" tIns="12700" rIns="0" bIns="0" rtlCol="0">
            <a:spAutoFit/>
          </a:bodyPr>
          <a:lstStyle/>
          <a:p>
            <a:pPr marL="12700">
              <a:lnSpc>
                <a:spcPct val="100000"/>
              </a:lnSpc>
              <a:spcBef>
                <a:spcPts val="100"/>
              </a:spcBef>
            </a:pPr>
            <a:r>
              <a:rPr sz="850" spc="-85" dirty="0">
                <a:solidFill>
                  <a:srgbClr val="214675"/>
                </a:solidFill>
                <a:latin typeface="Calibri"/>
                <a:cs typeface="Calibri"/>
              </a:rPr>
              <a:t>TECH816</a:t>
            </a:r>
            <a:endParaRPr sz="850">
              <a:latin typeface="Calibri"/>
              <a:cs typeface="Calibri"/>
            </a:endParaRPr>
          </a:p>
        </p:txBody>
      </p:sp>
      <p:sp>
        <p:nvSpPr>
          <p:cNvPr id="5" name="object 5"/>
          <p:cNvSpPr txBox="1"/>
          <p:nvPr/>
        </p:nvSpPr>
        <p:spPr>
          <a:xfrm>
            <a:off x="9803172" y="6410884"/>
            <a:ext cx="90805" cy="178435"/>
          </a:xfrm>
          <a:prstGeom prst="rect">
            <a:avLst/>
          </a:prstGeom>
        </p:spPr>
        <p:txBody>
          <a:bodyPr vert="horz" wrap="square" lIns="0" tIns="12700" rIns="0" bIns="0" rtlCol="0">
            <a:spAutoFit/>
          </a:bodyPr>
          <a:lstStyle/>
          <a:p>
            <a:pPr marL="12700">
              <a:lnSpc>
                <a:spcPct val="100000"/>
              </a:lnSpc>
              <a:spcBef>
                <a:spcPts val="100"/>
              </a:spcBef>
            </a:pPr>
            <a:r>
              <a:rPr sz="1000" spc="-40" dirty="0">
                <a:solidFill>
                  <a:srgbClr val="878787"/>
                </a:solidFill>
                <a:latin typeface="Consolas"/>
                <a:cs typeface="Consolas"/>
              </a:rPr>
              <a:t>4</a:t>
            </a:r>
            <a:endParaRPr sz="1000">
              <a:latin typeface="Consolas"/>
              <a:cs typeface="Consolas"/>
            </a:endParaRPr>
          </a:p>
        </p:txBody>
      </p:sp>
      <p:sp>
        <p:nvSpPr>
          <p:cNvPr id="6" name="TextBox 5">
            <a:extLst>
              <a:ext uri="{FF2B5EF4-FFF2-40B4-BE49-F238E27FC236}">
                <a16:creationId xmlns:a16="http://schemas.microsoft.com/office/drawing/2014/main" id="{ECF332EA-871D-4874-8554-0B31D8EF38D7}"/>
              </a:ext>
            </a:extLst>
          </p:cNvPr>
          <p:cNvSpPr txBox="1"/>
          <p:nvPr/>
        </p:nvSpPr>
        <p:spPr>
          <a:xfrm>
            <a:off x="754417" y="2225122"/>
            <a:ext cx="9037392" cy="8371523"/>
          </a:xfrm>
          <a:prstGeom prst="rect">
            <a:avLst/>
          </a:prstGeom>
          <a:noFill/>
        </p:spPr>
        <p:txBody>
          <a:bodyPr wrap="square" rtlCol="0">
            <a:spAutoFit/>
          </a:bodyPr>
          <a:lstStyle/>
          <a:p>
            <a:pPr algn="just"/>
            <a:r>
              <a:rPr lang="en-US" sz="2000" dirty="0"/>
              <a:t>The COVID-19 is a global threat to people. As a necessary step, it is recommended that people should not step out in crowds or should not even stand in shops for more time.  Given a scenario of lockdown with e-commerce stores not being used to a full extent during this period, people should be given an option to book their slots in the shops closer to their localities for ordering the necessary inventories like milk, vegetables, medicines etc. This will ensure customer experience is improved and hassle-free inventory tracking is provided. This solution is for the need of hour.</a:t>
            </a:r>
          </a:p>
          <a:p>
            <a:pPr algn="just"/>
            <a:r>
              <a:rPr lang="en-US" sz="2000" dirty="0"/>
              <a:t> </a:t>
            </a:r>
          </a:p>
          <a:p>
            <a:pPr algn="just"/>
            <a:r>
              <a:rPr lang="en-US" sz="2000" dirty="0"/>
              <a:t>Based on the priority of items ordered by people, the vendors closer to the people's current localities are chosen and are ranked accordingly based on a ML algorithm. Based on this rank, the suitable vendor is chosen, and a slot is automatically booked. This ensures no two customers will get the same slot and every customer will get a unique slot based on category of the items ordered.  The slot timings are then notified to the people who need to go to the shop only at that time period.  This will avoid queuing of people outside shops for long time especially during this lockdown period.</a:t>
            </a:r>
          </a:p>
          <a:p>
            <a:pPr algn="just"/>
            <a:r>
              <a:rPr lang="en-US" sz="2000" dirty="0"/>
              <a:t> </a:t>
            </a:r>
          </a:p>
          <a:p>
            <a:pPr algn="just"/>
            <a:r>
              <a:rPr lang="en-US" sz="2000" dirty="0"/>
              <a:t>Technologies used are DB MYSQL, Web application (using JSP, Servlet, AJAX, Java, HTML5, CSS), </a:t>
            </a:r>
            <a:r>
              <a:rPr lang="en-US" sz="2000" dirty="0" err="1"/>
              <a:t>openAPI</a:t>
            </a:r>
            <a:r>
              <a:rPr lang="en-US" sz="2000" dirty="0"/>
              <a:t> location retriever service to find the vendors closer to the localities of the people, reinforcement learning ML algorithm to rank the vendors according to the priority and the goods ordered.</a:t>
            </a:r>
          </a:p>
          <a:p>
            <a:pPr algn="just"/>
            <a:r>
              <a:rPr lang="en-US" sz="2000" dirty="0"/>
              <a:t> </a:t>
            </a:r>
          </a:p>
          <a:p>
            <a:pPr algn="just"/>
            <a:r>
              <a:rPr lang="en-US" sz="2000" dirty="0"/>
              <a:t>Future enhancements of the idea can include AI  aspects by sensing the completion of the goods and automatically notifying people of the slots booked and using drones to deliver the commodities at the doorstep instead of people being asked to collect the goods from the shops.</a:t>
            </a:r>
          </a:p>
          <a:p>
            <a:endParaRPr lang="en-US"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object 3">
            <a:extLst>
              <a:ext uri="{FF2B5EF4-FFF2-40B4-BE49-F238E27FC236}">
                <a16:creationId xmlns:a16="http://schemas.microsoft.com/office/drawing/2014/main" id="{D0F56735-4C25-44BF-8F74-5886B8215B18}"/>
              </a:ext>
            </a:extLst>
          </p:cNvPr>
          <p:cNvSpPr txBox="1"/>
          <p:nvPr/>
        </p:nvSpPr>
        <p:spPr>
          <a:xfrm>
            <a:off x="622301" y="1612900"/>
            <a:ext cx="8581390" cy="407612"/>
          </a:xfrm>
          <a:prstGeom prst="rect">
            <a:avLst/>
          </a:prstGeom>
        </p:spPr>
        <p:txBody>
          <a:bodyPr vert="horz" wrap="square" lIns="0" tIns="70485" rIns="0" bIns="0" rtlCol="0">
            <a:spAutoFit/>
          </a:bodyPr>
          <a:lstStyle/>
          <a:p>
            <a:pPr marL="12065" marR="5080">
              <a:lnSpc>
                <a:spcPts val="2620"/>
              </a:lnSpc>
              <a:spcBef>
                <a:spcPts val="555"/>
              </a:spcBef>
              <a:tabLst>
                <a:tab pos="153670" algn="l"/>
              </a:tabLst>
            </a:pPr>
            <a:r>
              <a:rPr lang="en-US" sz="2550" b="1" dirty="0">
                <a:latin typeface="Calibri"/>
                <a:cs typeface="Calibri"/>
              </a:rPr>
              <a:t>Use case 2 – Help giver application</a:t>
            </a:r>
            <a:endParaRPr sz="2550" b="1" dirty="0">
              <a:latin typeface="Calibri"/>
              <a:cs typeface="Calibri"/>
            </a:endParaRPr>
          </a:p>
        </p:txBody>
      </p:sp>
      <p:sp>
        <p:nvSpPr>
          <p:cNvPr id="7" name="Text Placeholder 6">
            <a:extLst>
              <a:ext uri="{FF2B5EF4-FFF2-40B4-BE49-F238E27FC236}">
                <a16:creationId xmlns:a16="http://schemas.microsoft.com/office/drawing/2014/main" id="{C351369E-BDDC-4114-9BF6-6F5EEE7A825B}"/>
              </a:ext>
            </a:extLst>
          </p:cNvPr>
          <p:cNvSpPr txBox="1">
            <a:spLocks noGrp="1"/>
          </p:cNvSpPr>
          <p:nvPr>
            <p:ph type="body" idx="1"/>
          </p:nvPr>
        </p:nvSpPr>
        <p:spPr>
          <a:xfrm>
            <a:off x="622301" y="2374900"/>
            <a:ext cx="9799638" cy="7694414"/>
          </a:xfrm>
          <a:prstGeom prst="rect">
            <a:avLst/>
          </a:prstGeom>
          <a:noFill/>
        </p:spPr>
        <p:txBody>
          <a:bodyPr wrap="square" rtlCol="0">
            <a:spAutoFit/>
          </a:bodyPr>
          <a:lstStyle/>
          <a:p>
            <a:pPr algn="just"/>
            <a:r>
              <a:rPr lang="en-US" sz="2000" dirty="0"/>
              <a:t>In the COVID-19 pandemic, the poor people are the worst affected. Given a scenario of lockdown, this use case describes on how the recipient can get the necessary goods and the inventories from the good-will donor based on their closest location.</a:t>
            </a:r>
          </a:p>
          <a:p>
            <a:pPr algn="just"/>
            <a:endParaRPr lang="en-US" sz="2000" dirty="0"/>
          </a:p>
          <a:p>
            <a:pPr algn="just"/>
            <a:r>
              <a:rPr lang="en-US" sz="2000" dirty="0"/>
              <a:t>A helper application is provided where donors can register their details and the category, they wish to donate in the app. The recipient can also register the category that is needed by him/her. When recipient queries the donor details, the closest location is determined and based on the category, a suitable donor is assigned for donating/giving the necessary goods to the recipient. A slot is booked with the donor for the receiver. The donor is also capable to see the list of receivers and the slot booked for every receiver.</a:t>
            </a:r>
          </a:p>
          <a:p>
            <a:pPr algn="just"/>
            <a:endParaRPr lang="en-US" sz="2000" dirty="0"/>
          </a:p>
          <a:p>
            <a:pPr algn="just"/>
            <a:r>
              <a:rPr lang="en-US" sz="2000" dirty="0"/>
              <a:t>Technologies used are Angular 10, Nodejs, Java </a:t>
            </a:r>
            <a:r>
              <a:rPr lang="en-US" sz="2000" dirty="0" err="1"/>
              <a:t>springboot</a:t>
            </a:r>
            <a:r>
              <a:rPr lang="en-US" sz="2000" dirty="0"/>
              <a:t>, </a:t>
            </a:r>
            <a:r>
              <a:rPr lang="en-US" sz="2000" dirty="0" err="1"/>
              <a:t>openAPI</a:t>
            </a:r>
            <a:r>
              <a:rPr lang="en-US" sz="2000" dirty="0"/>
              <a:t> location retriever service to find the donor closer to the localities of the recipient people, IBM </a:t>
            </a:r>
            <a:r>
              <a:rPr lang="en-US" sz="2000" dirty="0" err="1"/>
              <a:t>cloudant</a:t>
            </a:r>
            <a:r>
              <a:rPr lang="en-US" sz="2000" dirty="0"/>
              <a:t> DB for storage, cloud foundry services, </a:t>
            </a:r>
            <a:r>
              <a:rPr lang="en-US" sz="2000" dirty="0" err="1"/>
              <a:t>cloudant</a:t>
            </a:r>
            <a:r>
              <a:rPr lang="en-US" sz="2000" dirty="0"/>
              <a:t> registry for docker image, </a:t>
            </a:r>
            <a:r>
              <a:rPr lang="en-US" sz="2000" dirty="0" err="1"/>
              <a:t>watson</a:t>
            </a:r>
            <a:r>
              <a:rPr lang="en-US" sz="2000" dirty="0"/>
              <a:t> chat bot assistant, cloud function runtime and discovery service and dialog skills.</a:t>
            </a:r>
          </a:p>
          <a:p>
            <a:pPr algn="just"/>
            <a:endParaRPr lang="en-US" sz="2000" dirty="0"/>
          </a:p>
          <a:p>
            <a:pPr algn="just"/>
            <a:r>
              <a:rPr lang="en-US" sz="2000" dirty="0" err="1"/>
              <a:t>Normatim</a:t>
            </a:r>
            <a:r>
              <a:rPr lang="en-US" sz="2000" dirty="0"/>
              <a:t> </a:t>
            </a:r>
            <a:r>
              <a:rPr lang="en-US" sz="2000" dirty="0" err="1"/>
              <a:t>openAPI</a:t>
            </a:r>
            <a:r>
              <a:rPr lang="en-US" sz="2000" dirty="0"/>
              <a:t> location retriever is used to determine the closest location of the donor for the receiver and maps the donor to the receiver accordingly.</a:t>
            </a:r>
          </a:p>
          <a:p>
            <a:pPr algn="just"/>
            <a:endParaRPr lang="en-US" sz="2000" dirty="0"/>
          </a:p>
          <a:p>
            <a:pPr algn="just"/>
            <a:r>
              <a:rPr lang="en-US" sz="2000" dirty="0"/>
              <a:t>The donor and receiver are tagged based on the category of the goods and donor willing to donate the respective category is chosen for the receiver.</a:t>
            </a:r>
          </a:p>
          <a:p>
            <a:pPr algn="just"/>
            <a:endParaRPr lang="en-US" sz="2000" dirty="0"/>
          </a:p>
          <a:p>
            <a:pPr algn="just"/>
            <a:r>
              <a:rPr lang="en-US" sz="2000" dirty="0"/>
              <a:t>Future enhancements could include determining the location and if it’s a potential danger zone/red zone with respect to the number of active cases in the pandemic, an alert could also be given to the receivers.</a:t>
            </a:r>
          </a:p>
        </p:txBody>
      </p:sp>
    </p:spTree>
    <p:extLst>
      <p:ext uri="{BB962C8B-B14F-4D97-AF65-F5344CB8AC3E}">
        <p14:creationId xmlns:p14="http://schemas.microsoft.com/office/powerpoint/2010/main" val="358551218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1AC8CE-8334-4DFB-A9AC-BB46AFF8984D}"/>
              </a:ext>
            </a:extLst>
          </p:cNvPr>
          <p:cNvSpPr>
            <a:spLocks noGrp="1"/>
          </p:cNvSpPr>
          <p:nvPr>
            <p:ph type="title"/>
          </p:nvPr>
        </p:nvSpPr>
        <p:spPr>
          <a:xfrm>
            <a:off x="534670" y="850901"/>
            <a:ext cx="8241030" cy="392415"/>
          </a:xfrm>
        </p:spPr>
        <p:txBody>
          <a:bodyPr/>
          <a:lstStyle/>
          <a:p>
            <a:r>
              <a:rPr lang="en-US" sz="2550" b="1" dirty="0"/>
              <a:t> Architecture (for use case 2) – User query flow</a:t>
            </a:r>
          </a:p>
        </p:txBody>
      </p:sp>
      <p:sp>
        <p:nvSpPr>
          <p:cNvPr id="3" name="Text Placeholder 2">
            <a:extLst>
              <a:ext uri="{FF2B5EF4-FFF2-40B4-BE49-F238E27FC236}">
                <a16:creationId xmlns:a16="http://schemas.microsoft.com/office/drawing/2014/main" id="{80A77E40-64F5-4BC9-8398-39C3BA296FDF}"/>
              </a:ext>
            </a:extLst>
          </p:cNvPr>
          <p:cNvSpPr>
            <a:spLocks noGrp="1"/>
          </p:cNvSpPr>
          <p:nvPr>
            <p:ph type="body" idx="1"/>
          </p:nvPr>
        </p:nvSpPr>
        <p:spPr>
          <a:xfrm>
            <a:off x="616585" y="1737995"/>
            <a:ext cx="9460230" cy="4980305"/>
          </a:xfrm>
        </p:spPr>
        <p:style>
          <a:lnRef idx="2">
            <a:schemeClr val="accent6"/>
          </a:lnRef>
          <a:fillRef idx="1">
            <a:schemeClr val="lt1"/>
          </a:fillRef>
          <a:effectRef idx="0">
            <a:schemeClr val="accent6"/>
          </a:effectRef>
          <a:fontRef idx="minor">
            <a:schemeClr val="dk1"/>
          </a:fontRef>
        </p:style>
        <p:txBody>
          <a:bodyPr/>
          <a:lstStyle/>
          <a:p>
            <a:r>
              <a:rPr lang="en-US" dirty="0"/>
              <a:t>     User                     IBM cloud</a:t>
            </a:r>
          </a:p>
        </p:txBody>
      </p:sp>
      <p:sp>
        <p:nvSpPr>
          <p:cNvPr id="4" name="Rectangle 3">
            <a:extLst>
              <a:ext uri="{FF2B5EF4-FFF2-40B4-BE49-F238E27FC236}">
                <a16:creationId xmlns:a16="http://schemas.microsoft.com/office/drawing/2014/main" id="{DFC3807F-B490-42A2-995B-2ABD04E4DF45}"/>
              </a:ext>
            </a:extLst>
          </p:cNvPr>
          <p:cNvSpPr/>
          <p:nvPr/>
        </p:nvSpPr>
        <p:spPr>
          <a:xfrm>
            <a:off x="698500" y="3670300"/>
            <a:ext cx="990600" cy="609600"/>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a:t>User</a:t>
            </a:r>
          </a:p>
        </p:txBody>
      </p:sp>
      <p:sp>
        <p:nvSpPr>
          <p:cNvPr id="5" name="Rectangle 4">
            <a:extLst>
              <a:ext uri="{FF2B5EF4-FFF2-40B4-BE49-F238E27FC236}">
                <a16:creationId xmlns:a16="http://schemas.microsoft.com/office/drawing/2014/main" id="{70914897-A21E-4D30-B04C-FC35C59B4F38}"/>
              </a:ext>
            </a:extLst>
          </p:cNvPr>
          <p:cNvSpPr/>
          <p:nvPr/>
        </p:nvSpPr>
        <p:spPr>
          <a:xfrm>
            <a:off x="2418715" y="3060706"/>
            <a:ext cx="1447800" cy="1904983"/>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a:t>Watson chat-bot assistant</a:t>
            </a:r>
          </a:p>
        </p:txBody>
      </p:sp>
      <p:cxnSp>
        <p:nvCxnSpPr>
          <p:cNvPr id="7" name="Straight Arrow Connector 6">
            <a:extLst>
              <a:ext uri="{FF2B5EF4-FFF2-40B4-BE49-F238E27FC236}">
                <a16:creationId xmlns:a16="http://schemas.microsoft.com/office/drawing/2014/main" id="{99379F2F-B0B8-42FE-967E-7ECC9F23DCB4}"/>
              </a:ext>
            </a:extLst>
          </p:cNvPr>
          <p:cNvCxnSpPr/>
          <p:nvPr/>
        </p:nvCxnSpPr>
        <p:spPr>
          <a:xfrm>
            <a:off x="1689100" y="3822700"/>
            <a:ext cx="729615"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8" name="Rectangle 7">
            <a:extLst>
              <a:ext uri="{FF2B5EF4-FFF2-40B4-BE49-F238E27FC236}">
                <a16:creationId xmlns:a16="http://schemas.microsoft.com/office/drawing/2014/main" id="{10AAC301-6EE0-42B0-AC0A-39DC3CB53251}"/>
              </a:ext>
            </a:extLst>
          </p:cNvPr>
          <p:cNvSpPr/>
          <p:nvPr/>
        </p:nvSpPr>
        <p:spPr>
          <a:xfrm>
            <a:off x="4356100" y="3060706"/>
            <a:ext cx="1368716" cy="1904983"/>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a:t>Cloud functions webhook</a:t>
            </a:r>
          </a:p>
        </p:txBody>
      </p:sp>
      <p:cxnSp>
        <p:nvCxnSpPr>
          <p:cNvPr id="10" name="Straight Arrow Connector 9">
            <a:extLst>
              <a:ext uri="{FF2B5EF4-FFF2-40B4-BE49-F238E27FC236}">
                <a16:creationId xmlns:a16="http://schemas.microsoft.com/office/drawing/2014/main" id="{3072D826-8D6E-4BAE-B9B4-7C29139A0FB0}"/>
              </a:ext>
            </a:extLst>
          </p:cNvPr>
          <p:cNvCxnSpPr/>
          <p:nvPr/>
        </p:nvCxnSpPr>
        <p:spPr>
          <a:xfrm>
            <a:off x="3866515" y="3822700"/>
            <a:ext cx="489585"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1" name="Rectangle 10">
            <a:extLst>
              <a:ext uri="{FF2B5EF4-FFF2-40B4-BE49-F238E27FC236}">
                <a16:creationId xmlns:a16="http://schemas.microsoft.com/office/drawing/2014/main" id="{E12AB180-558A-4699-A18A-731E54E27960}"/>
              </a:ext>
            </a:extLst>
          </p:cNvPr>
          <p:cNvSpPr/>
          <p:nvPr/>
        </p:nvSpPr>
        <p:spPr>
          <a:xfrm>
            <a:off x="6826885" y="3060708"/>
            <a:ext cx="1447800" cy="1904982"/>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a:t>Node runtime cloud function</a:t>
            </a:r>
          </a:p>
        </p:txBody>
      </p:sp>
      <p:cxnSp>
        <p:nvCxnSpPr>
          <p:cNvPr id="13" name="Straight Arrow Connector 12">
            <a:extLst>
              <a:ext uri="{FF2B5EF4-FFF2-40B4-BE49-F238E27FC236}">
                <a16:creationId xmlns:a16="http://schemas.microsoft.com/office/drawing/2014/main" id="{0C9C3BC3-1936-4D60-B595-4421B3CDB129}"/>
              </a:ext>
            </a:extLst>
          </p:cNvPr>
          <p:cNvCxnSpPr/>
          <p:nvPr/>
        </p:nvCxnSpPr>
        <p:spPr>
          <a:xfrm>
            <a:off x="5803900" y="3670300"/>
            <a:ext cx="990600"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5" name="Straight Arrow Connector 14">
            <a:extLst>
              <a:ext uri="{FF2B5EF4-FFF2-40B4-BE49-F238E27FC236}">
                <a16:creationId xmlns:a16="http://schemas.microsoft.com/office/drawing/2014/main" id="{4030F526-F738-4551-9C9C-BA782F40B44B}"/>
              </a:ext>
            </a:extLst>
          </p:cNvPr>
          <p:cNvCxnSpPr/>
          <p:nvPr/>
        </p:nvCxnSpPr>
        <p:spPr>
          <a:xfrm flipH="1">
            <a:off x="5803900" y="4203700"/>
            <a:ext cx="990600"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7" name="Straight Arrow Connector 16">
            <a:extLst>
              <a:ext uri="{FF2B5EF4-FFF2-40B4-BE49-F238E27FC236}">
                <a16:creationId xmlns:a16="http://schemas.microsoft.com/office/drawing/2014/main" id="{9901D117-4244-4A4F-9F3A-009C6827C0D8}"/>
              </a:ext>
            </a:extLst>
          </p:cNvPr>
          <p:cNvCxnSpPr/>
          <p:nvPr/>
        </p:nvCxnSpPr>
        <p:spPr>
          <a:xfrm flipH="1">
            <a:off x="3866515" y="4279900"/>
            <a:ext cx="489585"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9" name="Straight Arrow Connector 18">
            <a:extLst>
              <a:ext uri="{FF2B5EF4-FFF2-40B4-BE49-F238E27FC236}">
                <a16:creationId xmlns:a16="http://schemas.microsoft.com/office/drawing/2014/main" id="{6036A8C0-7C44-4CB7-880E-4031807CDC53}"/>
              </a:ext>
            </a:extLst>
          </p:cNvPr>
          <p:cNvCxnSpPr/>
          <p:nvPr/>
        </p:nvCxnSpPr>
        <p:spPr>
          <a:xfrm flipH="1">
            <a:off x="1689100" y="4203700"/>
            <a:ext cx="729615"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E6B976BE-1072-43D6-A8EC-4A022B34DB5F}"/>
              </a:ext>
            </a:extLst>
          </p:cNvPr>
          <p:cNvCxnSpPr/>
          <p:nvPr/>
        </p:nvCxnSpPr>
        <p:spPr>
          <a:xfrm>
            <a:off x="1917700" y="1765300"/>
            <a:ext cx="0" cy="4953000"/>
          </a:xfrm>
          <a:prstGeom prst="line">
            <a:avLst/>
          </a:prstGeom>
        </p:spPr>
        <p:style>
          <a:lnRef idx="1">
            <a:schemeClr val="accent1"/>
          </a:lnRef>
          <a:fillRef idx="0">
            <a:schemeClr val="accent1"/>
          </a:fillRef>
          <a:effectRef idx="0">
            <a:schemeClr val="accent1"/>
          </a:effectRef>
          <a:fontRef idx="minor">
            <a:schemeClr val="tx1"/>
          </a:fontRef>
        </p:style>
      </p:cxnSp>
      <p:sp>
        <p:nvSpPr>
          <p:cNvPr id="22" name="Cylinder 21">
            <a:extLst>
              <a:ext uri="{FF2B5EF4-FFF2-40B4-BE49-F238E27FC236}">
                <a16:creationId xmlns:a16="http://schemas.microsoft.com/office/drawing/2014/main" id="{AB44E079-A0F7-4F97-808E-A34E6CE0DC02}"/>
              </a:ext>
            </a:extLst>
          </p:cNvPr>
          <p:cNvSpPr/>
          <p:nvPr/>
        </p:nvSpPr>
        <p:spPr>
          <a:xfrm>
            <a:off x="8742825" y="3356366"/>
            <a:ext cx="1134918" cy="1224273"/>
          </a:xfrm>
          <a:prstGeom prst="can">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err="1"/>
              <a:t>Cloudant</a:t>
            </a:r>
            <a:r>
              <a:rPr lang="en-US" dirty="0"/>
              <a:t> DB</a:t>
            </a:r>
          </a:p>
        </p:txBody>
      </p:sp>
      <p:cxnSp>
        <p:nvCxnSpPr>
          <p:cNvPr id="24" name="Straight Arrow Connector 23">
            <a:extLst>
              <a:ext uri="{FF2B5EF4-FFF2-40B4-BE49-F238E27FC236}">
                <a16:creationId xmlns:a16="http://schemas.microsoft.com/office/drawing/2014/main" id="{D53D1824-3AEE-4E42-B387-52C0210E4915}"/>
              </a:ext>
            </a:extLst>
          </p:cNvPr>
          <p:cNvCxnSpPr/>
          <p:nvPr/>
        </p:nvCxnSpPr>
        <p:spPr>
          <a:xfrm>
            <a:off x="8274685" y="3670300"/>
            <a:ext cx="501015"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6" name="Straight Arrow Connector 25">
            <a:extLst>
              <a:ext uri="{FF2B5EF4-FFF2-40B4-BE49-F238E27FC236}">
                <a16:creationId xmlns:a16="http://schemas.microsoft.com/office/drawing/2014/main" id="{261DC4C3-4126-4545-B5B6-56C275D6643C}"/>
              </a:ext>
            </a:extLst>
          </p:cNvPr>
          <p:cNvCxnSpPr/>
          <p:nvPr/>
        </p:nvCxnSpPr>
        <p:spPr>
          <a:xfrm flipH="1">
            <a:off x="8274685" y="4203700"/>
            <a:ext cx="468140"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63462645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1AC8CE-8334-4DFB-A9AC-BB46AFF8984D}"/>
              </a:ext>
            </a:extLst>
          </p:cNvPr>
          <p:cNvSpPr>
            <a:spLocks noGrp="1"/>
          </p:cNvSpPr>
          <p:nvPr>
            <p:ph type="title"/>
          </p:nvPr>
        </p:nvSpPr>
        <p:spPr>
          <a:xfrm>
            <a:off x="534670" y="850901"/>
            <a:ext cx="7098030" cy="392415"/>
          </a:xfrm>
        </p:spPr>
        <p:txBody>
          <a:bodyPr/>
          <a:lstStyle/>
          <a:p>
            <a:r>
              <a:rPr lang="en-US" sz="2550" b="1" dirty="0"/>
              <a:t>User registration flow</a:t>
            </a:r>
          </a:p>
        </p:txBody>
      </p:sp>
      <p:sp>
        <p:nvSpPr>
          <p:cNvPr id="3" name="Text Placeholder 2">
            <a:extLst>
              <a:ext uri="{FF2B5EF4-FFF2-40B4-BE49-F238E27FC236}">
                <a16:creationId xmlns:a16="http://schemas.microsoft.com/office/drawing/2014/main" id="{80A77E40-64F5-4BC9-8398-39C3BA296FDF}"/>
              </a:ext>
            </a:extLst>
          </p:cNvPr>
          <p:cNvSpPr>
            <a:spLocks noGrp="1"/>
          </p:cNvSpPr>
          <p:nvPr>
            <p:ph type="body" idx="1"/>
          </p:nvPr>
        </p:nvSpPr>
        <p:spPr>
          <a:xfrm>
            <a:off x="534670" y="1737995"/>
            <a:ext cx="9841230" cy="5208905"/>
          </a:xfrm>
        </p:spPr>
        <p:style>
          <a:lnRef idx="2">
            <a:schemeClr val="accent6"/>
          </a:lnRef>
          <a:fillRef idx="1">
            <a:schemeClr val="lt1"/>
          </a:fillRef>
          <a:effectRef idx="0">
            <a:schemeClr val="accent6"/>
          </a:effectRef>
          <a:fontRef idx="minor">
            <a:schemeClr val="dk1"/>
          </a:fontRef>
        </p:style>
        <p:txBody>
          <a:bodyPr/>
          <a:lstStyle/>
          <a:p>
            <a:r>
              <a:rPr lang="en-US" dirty="0"/>
              <a:t>    User		IBM cloud hosted applications</a:t>
            </a:r>
          </a:p>
        </p:txBody>
      </p:sp>
      <p:sp>
        <p:nvSpPr>
          <p:cNvPr id="4" name="Rectangle 3">
            <a:extLst>
              <a:ext uri="{FF2B5EF4-FFF2-40B4-BE49-F238E27FC236}">
                <a16:creationId xmlns:a16="http://schemas.microsoft.com/office/drawing/2014/main" id="{DFC3807F-B490-42A2-995B-2ABD04E4DF45}"/>
              </a:ext>
            </a:extLst>
          </p:cNvPr>
          <p:cNvSpPr/>
          <p:nvPr/>
        </p:nvSpPr>
        <p:spPr>
          <a:xfrm>
            <a:off x="698500" y="3670300"/>
            <a:ext cx="990600" cy="609600"/>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a:t>User</a:t>
            </a:r>
          </a:p>
        </p:txBody>
      </p:sp>
      <p:sp>
        <p:nvSpPr>
          <p:cNvPr id="5" name="Rectangle 4">
            <a:extLst>
              <a:ext uri="{FF2B5EF4-FFF2-40B4-BE49-F238E27FC236}">
                <a16:creationId xmlns:a16="http://schemas.microsoft.com/office/drawing/2014/main" id="{70914897-A21E-4D30-B04C-FC35C59B4F38}"/>
              </a:ext>
            </a:extLst>
          </p:cNvPr>
          <p:cNvSpPr/>
          <p:nvPr/>
        </p:nvSpPr>
        <p:spPr>
          <a:xfrm>
            <a:off x="2418714" y="3473202"/>
            <a:ext cx="1556369" cy="1107409"/>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a:t>Registers in the angular UI application</a:t>
            </a:r>
          </a:p>
        </p:txBody>
      </p:sp>
      <p:cxnSp>
        <p:nvCxnSpPr>
          <p:cNvPr id="7" name="Straight Arrow Connector 6">
            <a:extLst>
              <a:ext uri="{FF2B5EF4-FFF2-40B4-BE49-F238E27FC236}">
                <a16:creationId xmlns:a16="http://schemas.microsoft.com/office/drawing/2014/main" id="{99379F2F-B0B8-42FE-967E-7ECC9F23DCB4}"/>
              </a:ext>
            </a:extLst>
          </p:cNvPr>
          <p:cNvCxnSpPr/>
          <p:nvPr/>
        </p:nvCxnSpPr>
        <p:spPr>
          <a:xfrm>
            <a:off x="1689100" y="3822700"/>
            <a:ext cx="729615"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8" name="Rectangle 7">
            <a:extLst>
              <a:ext uri="{FF2B5EF4-FFF2-40B4-BE49-F238E27FC236}">
                <a16:creationId xmlns:a16="http://schemas.microsoft.com/office/drawing/2014/main" id="{10AAC301-6EE0-42B0-AC0A-39DC3CB53251}"/>
              </a:ext>
            </a:extLst>
          </p:cNvPr>
          <p:cNvSpPr/>
          <p:nvPr/>
        </p:nvSpPr>
        <p:spPr>
          <a:xfrm>
            <a:off x="4497052" y="3559992"/>
            <a:ext cx="1840247" cy="990595"/>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a:t>Node/Spring-boot backend</a:t>
            </a:r>
          </a:p>
        </p:txBody>
      </p:sp>
      <p:cxnSp>
        <p:nvCxnSpPr>
          <p:cNvPr id="10" name="Straight Arrow Connector 9">
            <a:extLst>
              <a:ext uri="{FF2B5EF4-FFF2-40B4-BE49-F238E27FC236}">
                <a16:creationId xmlns:a16="http://schemas.microsoft.com/office/drawing/2014/main" id="{3072D826-8D6E-4BAE-B9B4-7C29139A0FB0}"/>
              </a:ext>
            </a:extLst>
          </p:cNvPr>
          <p:cNvCxnSpPr/>
          <p:nvPr/>
        </p:nvCxnSpPr>
        <p:spPr>
          <a:xfrm>
            <a:off x="3975083" y="3797795"/>
            <a:ext cx="489585"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1" name="Rectangle 10">
            <a:extLst>
              <a:ext uri="{FF2B5EF4-FFF2-40B4-BE49-F238E27FC236}">
                <a16:creationId xmlns:a16="http://schemas.microsoft.com/office/drawing/2014/main" id="{E12AB180-558A-4699-A18A-731E54E27960}"/>
              </a:ext>
            </a:extLst>
          </p:cNvPr>
          <p:cNvSpPr/>
          <p:nvPr/>
        </p:nvSpPr>
        <p:spPr>
          <a:xfrm>
            <a:off x="6870194" y="3473202"/>
            <a:ext cx="1447800" cy="990600"/>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a:t>Data processing</a:t>
            </a:r>
          </a:p>
        </p:txBody>
      </p:sp>
      <p:cxnSp>
        <p:nvCxnSpPr>
          <p:cNvPr id="13" name="Straight Arrow Connector 12">
            <a:extLst>
              <a:ext uri="{FF2B5EF4-FFF2-40B4-BE49-F238E27FC236}">
                <a16:creationId xmlns:a16="http://schemas.microsoft.com/office/drawing/2014/main" id="{0C9C3BC3-1936-4D60-B595-4421B3CDB129}"/>
              </a:ext>
            </a:extLst>
          </p:cNvPr>
          <p:cNvCxnSpPr>
            <a:cxnSpLocks/>
          </p:cNvCxnSpPr>
          <p:nvPr/>
        </p:nvCxnSpPr>
        <p:spPr>
          <a:xfrm>
            <a:off x="6337299" y="3670300"/>
            <a:ext cx="457201"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5" name="Straight Arrow Connector 14">
            <a:extLst>
              <a:ext uri="{FF2B5EF4-FFF2-40B4-BE49-F238E27FC236}">
                <a16:creationId xmlns:a16="http://schemas.microsoft.com/office/drawing/2014/main" id="{4030F526-F738-4551-9C9C-BA782F40B44B}"/>
              </a:ext>
            </a:extLst>
          </p:cNvPr>
          <p:cNvCxnSpPr>
            <a:cxnSpLocks/>
          </p:cNvCxnSpPr>
          <p:nvPr/>
        </p:nvCxnSpPr>
        <p:spPr>
          <a:xfrm flipH="1">
            <a:off x="6337299" y="4203700"/>
            <a:ext cx="457201"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7" name="Straight Arrow Connector 16">
            <a:extLst>
              <a:ext uri="{FF2B5EF4-FFF2-40B4-BE49-F238E27FC236}">
                <a16:creationId xmlns:a16="http://schemas.microsoft.com/office/drawing/2014/main" id="{9901D117-4244-4A4F-9F3A-009C6827C0D8}"/>
              </a:ext>
            </a:extLst>
          </p:cNvPr>
          <p:cNvCxnSpPr/>
          <p:nvPr/>
        </p:nvCxnSpPr>
        <p:spPr>
          <a:xfrm flipH="1">
            <a:off x="3975083" y="4279900"/>
            <a:ext cx="489585"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9" name="Straight Arrow Connector 18">
            <a:extLst>
              <a:ext uri="{FF2B5EF4-FFF2-40B4-BE49-F238E27FC236}">
                <a16:creationId xmlns:a16="http://schemas.microsoft.com/office/drawing/2014/main" id="{6036A8C0-7C44-4CB7-880E-4031807CDC53}"/>
              </a:ext>
            </a:extLst>
          </p:cNvPr>
          <p:cNvCxnSpPr/>
          <p:nvPr/>
        </p:nvCxnSpPr>
        <p:spPr>
          <a:xfrm flipH="1">
            <a:off x="1689100" y="4203700"/>
            <a:ext cx="729615"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2" name="Cylinder 21">
            <a:extLst>
              <a:ext uri="{FF2B5EF4-FFF2-40B4-BE49-F238E27FC236}">
                <a16:creationId xmlns:a16="http://schemas.microsoft.com/office/drawing/2014/main" id="{AB44E079-A0F7-4F97-808E-A34E6CE0DC02}"/>
              </a:ext>
            </a:extLst>
          </p:cNvPr>
          <p:cNvSpPr/>
          <p:nvPr/>
        </p:nvSpPr>
        <p:spPr>
          <a:xfrm>
            <a:off x="8742825" y="3356366"/>
            <a:ext cx="1134918" cy="1224273"/>
          </a:xfrm>
          <a:prstGeom prst="can">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err="1"/>
              <a:t>Cloudant</a:t>
            </a:r>
            <a:r>
              <a:rPr lang="en-US" dirty="0"/>
              <a:t> DB</a:t>
            </a:r>
          </a:p>
        </p:txBody>
      </p:sp>
      <p:cxnSp>
        <p:nvCxnSpPr>
          <p:cNvPr id="24" name="Straight Arrow Connector 23">
            <a:extLst>
              <a:ext uri="{FF2B5EF4-FFF2-40B4-BE49-F238E27FC236}">
                <a16:creationId xmlns:a16="http://schemas.microsoft.com/office/drawing/2014/main" id="{D53D1824-3AEE-4E42-B387-52C0210E4915}"/>
              </a:ext>
            </a:extLst>
          </p:cNvPr>
          <p:cNvCxnSpPr/>
          <p:nvPr/>
        </p:nvCxnSpPr>
        <p:spPr>
          <a:xfrm>
            <a:off x="8274685" y="3670300"/>
            <a:ext cx="501015"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6" name="Straight Arrow Connector 25">
            <a:extLst>
              <a:ext uri="{FF2B5EF4-FFF2-40B4-BE49-F238E27FC236}">
                <a16:creationId xmlns:a16="http://schemas.microsoft.com/office/drawing/2014/main" id="{261DC4C3-4126-4545-B5B6-56C275D6643C}"/>
              </a:ext>
            </a:extLst>
          </p:cNvPr>
          <p:cNvCxnSpPr/>
          <p:nvPr/>
        </p:nvCxnSpPr>
        <p:spPr>
          <a:xfrm flipH="1">
            <a:off x="8274685" y="4203700"/>
            <a:ext cx="468140"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5265BFB9-B56B-4599-B160-FFC4D0419F9D}"/>
              </a:ext>
            </a:extLst>
          </p:cNvPr>
          <p:cNvCxnSpPr>
            <a:cxnSpLocks/>
          </p:cNvCxnSpPr>
          <p:nvPr/>
        </p:nvCxnSpPr>
        <p:spPr>
          <a:xfrm>
            <a:off x="1917700" y="1765300"/>
            <a:ext cx="0" cy="518160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32702047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D83B69-D8C3-4436-A6AA-97001DC81159}"/>
              </a:ext>
            </a:extLst>
          </p:cNvPr>
          <p:cNvSpPr>
            <a:spLocks noGrp="1"/>
          </p:cNvSpPr>
          <p:nvPr>
            <p:ph type="title"/>
          </p:nvPr>
        </p:nvSpPr>
        <p:spPr>
          <a:xfrm>
            <a:off x="515286" y="1079500"/>
            <a:ext cx="9003030" cy="392415"/>
          </a:xfrm>
        </p:spPr>
        <p:txBody>
          <a:bodyPr/>
          <a:lstStyle/>
          <a:p>
            <a:r>
              <a:rPr lang="en-US" sz="2550" b="1" dirty="0"/>
              <a:t>UI Application registration</a:t>
            </a:r>
          </a:p>
        </p:txBody>
      </p:sp>
      <p:sp>
        <p:nvSpPr>
          <p:cNvPr id="39" name="Text Placeholder 2">
            <a:extLst>
              <a:ext uri="{FF2B5EF4-FFF2-40B4-BE49-F238E27FC236}">
                <a16:creationId xmlns:a16="http://schemas.microsoft.com/office/drawing/2014/main" id="{B82856D8-D78D-45C1-A881-BD7684755A62}"/>
              </a:ext>
            </a:extLst>
          </p:cNvPr>
          <p:cNvSpPr>
            <a:spLocks noGrp="1"/>
          </p:cNvSpPr>
          <p:nvPr>
            <p:ph type="body" idx="1"/>
          </p:nvPr>
        </p:nvSpPr>
        <p:spPr>
          <a:xfrm>
            <a:off x="515286" y="2679700"/>
            <a:ext cx="9708214" cy="6370975"/>
          </a:xfrm>
        </p:spPr>
        <p:style>
          <a:lnRef idx="2">
            <a:schemeClr val="accent6"/>
          </a:lnRef>
          <a:fillRef idx="1">
            <a:schemeClr val="lt1"/>
          </a:fillRef>
          <a:effectRef idx="0">
            <a:schemeClr val="accent6"/>
          </a:effectRef>
          <a:fontRef idx="minor">
            <a:schemeClr val="dk1"/>
          </a:fontRef>
        </p:style>
        <p:txBody>
          <a:bodyPr/>
          <a:lstStyle/>
          <a:p>
            <a:r>
              <a:rPr lang="en-US" dirty="0"/>
              <a:t>                         </a:t>
            </a:r>
          </a:p>
          <a:p>
            <a:endParaRPr lang="en-US" dirty="0"/>
          </a:p>
          <a:p>
            <a:endParaRPr lang="en-US" dirty="0"/>
          </a:p>
          <a:p>
            <a:endParaRPr lang="en-US" dirty="0"/>
          </a:p>
          <a:p>
            <a:endParaRPr lang="en-US" dirty="0"/>
          </a:p>
          <a:p>
            <a:endParaRPr lang="en-US" dirty="0"/>
          </a:p>
          <a:p>
            <a:r>
              <a:rPr lang="en-US" dirty="0"/>
              <a:t>                              User accesses</a:t>
            </a:r>
          </a:p>
          <a:p>
            <a:endParaRPr lang="en-US" dirty="0"/>
          </a:p>
          <a:p>
            <a:endParaRPr lang="en-US" dirty="0"/>
          </a:p>
          <a:p>
            <a:endParaRPr lang="en-US" dirty="0"/>
          </a:p>
          <a:p>
            <a:endParaRPr lang="en-US" dirty="0"/>
          </a:p>
          <a:p>
            <a:endParaRPr lang="en-US" dirty="0"/>
          </a:p>
          <a:p>
            <a:endParaRPr lang="en-US" dirty="0"/>
          </a:p>
          <a:p>
            <a:r>
              <a:rPr lang="en-US" dirty="0"/>
              <a:t>                                                                                                                Applications hosted in IBM cloud</a:t>
            </a:r>
          </a:p>
          <a:p>
            <a:r>
              <a:rPr lang="en-US" dirty="0"/>
              <a:t>                                                                                                                  foundry</a:t>
            </a:r>
          </a:p>
          <a:p>
            <a:endParaRPr lang="en-US" dirty="0"/>
          </a:p>
          <a:p>
            <a:endParaRPr lang="en-US" dirty="0"/>
          </a:p>
          <a:p>
            <a:endParaRPr lang="en-US" dirty="0"/>
          </a:p>
          <a:p>
            <a:endParaRPr lang="en-US" dirty="0"/>
          </a:p>
          <a:p>
            <a:endParaRPr lang="en-US" dirty="0"/>
          </a:p>
          <a:p>
            <a:endParaRPr lang="en-US" dirty="0"/>
          </a:p>
          <a:p>
            <a:endParaRPr lang="en-US" dirty="0"/>
          </a:p>
          <a:p>
            <a:endParaRPr lang="en-US" dirty="0"/>
          </a:p>
        </p:txBody>
      </p:sp>
      <p:sp>
        <p:nvSpPr>
          <p:cNvPr id="40" name="Rectangle 39">
            <a:extLst>
              <a:ext uri="{FF2B5EF4-FFF2-40B4-BE49-F238E27FC236}">
                <a16:creationId xmlns:a16="http://schemas.microsoft.com/office/drawing/2014/main" id="{FEF53FA3-0A69-4E04-9CB4-44C8BB0A0714}"/>
              </a:ext>
            </a:extLst>
          </p:cNvPr>
          <p:cNvSpPr/>
          <p:nvPr/>
        </p:nvSpPr>
        <p:spPr>
          <a:xfrm>
            <a:off x="1155700" y="4955573"/>
            <a:ext cx="990600" cy="609600"/>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a:t>User</a:t>
            </a:r>
          </a:p>
        </p:txBody>
      </p:sp>
      <p:sp>
        <p:nvSpPr>
          <p:cNvPr id="41" name="Rectangle 40">
            <a:extLst>
              <a:ext uri="{FF2B5EF4-FFF2-40B4-BE49-F238E27FC236}">
                <a16:creationId xmlns:a16="http://schemas.microsoft.com/office/drawing/2014/main" id="{A6306966-3541-43B9-AA89-83F76140B1D1}"/>
              </a:ext>
            </a:extLst>
          </p:cNvPr>
          <p:cNvSpPr/>
          <p:nvPr/>
        </p:nvSpPr>
        <p:spPr>
          <a:xfrm>
            <a:off x="3991442" y="3289300"/>
            <a:ext cx="1904999" cy="1504063"/>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a:t>Donor help giver UI application</a:t>
            </a:r>
          </a:p>
        </p:txBody>
      </p:sp>
      <p:sp>
        <p:nvSpPr>
          <p:cNvPr id="45" name="Rectangle 44">
            <a:extLst>
              <a:ext uri="{FF2B5EF4-FFF2-40B4-BE49-F238E27FC236}">
                <a16:creationId xmlns:a16="http://schemas.microsoft.com/office/drawing/2014/main" id="{61422855-B1D9-4BBC-A431-A24EA74D859D}"/>
              </a:ext>
            </a:extLst>
          </p:cNvPr>
          <p:cNvSpPr/>
          <p:nvPr/>
        </p:nvSpPr>
        <p:spPr>
          <a:xfrm>
            <a:off x="7404100" y="4508500"/>
            <a:ext cx="1905000" cy="1504062"/>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a:t>Cloud foundry  services</a:t>
            </a:r>
          </a:p>
        </p:txBody>
      </p:sp>
      <p:sp>
        <p:nvSpPr>
          <p:cNvPr id="54" name="Rectangle 53">
            <a:extLst>
              <a:ext uri="{FF2B5EF4-FFF2-40B4-BE49-F238E27FC236}">
                <a16:creationId xmlns:a16="http://schemas.microsoft.com/office/drawing/2014/main" id="{AA7A4E8E-1CD9-4C25-A253-2660F3EC1298}"/>
              </a:ext>
            </a:extLst>
          </p:cNvPr>
          <p:cNvSpPr/>
          <p:nvPr/>
        </p:nvSpPr>
        <p:spPr>
          <a:xfrm>
            <a:off x="3991442" y="5803900"/>
            <a:ext cx="1904999" cy="1504063"/>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a:t>Receiver help giver UI application</a:t>
            </a:r>
          </a:p>
        </p:txBody>
      </p:sp>
      <p:cxnSp>
        <p:nvCxnSpPr>
          <p:cNvPr id="65" name="Straight Arrow Connector 64">
            <a:extLst>
              <a:ext uri="{FF2B5EF4-FFF2-40B4-BE49-F238E27FC236}">
                <a16:creationId xmlns:a16="http://schemas.microsoft.com/office/drawing/2014/main" id="{00FF5952-EC41-41FB-AD9C-DABC8674D4F4}"/>
              </a:ext>
            </a:extLst>
          </p:cNvPr>
          <p:cNvCxnSpPr/>
          <p:nvPr/>
        </p:nvCxnSpPr>
        <p:spPr>
          <a:xfrm flipV="1">
            <a:off x="2146300" y="4203700"/>
            <a:ext cx="1845142" cy="105667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67" name="Straight Arrow Connector 66">
            <a:extLst>
              <a:ext uri="{FF2B5EF4-FFF2-40B4-BE49-F238E27FC236}">
                <a16:creationId xmlns:a16="http://schemas.microsoft.com/office/drawing/2014/main" id="{C5183914-1895-4CF7-A52B-4FFE12ED30B5}"/>
              </a:ext>
            </a:extLst>
          </p:cNvPr>
          <p:cNvCxnSpPr>
            <a:stCxn id="40" idx="3"/>
          </p:cNvCxnSpPr>
          <p:nvPr/>
        </p:nvCxnSpPr>
        <p:spPr>
          <a:xfrm>
            <a:off x="2146300" y="5260373"/>
            <a:ext cx="1845142" cy="168652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69" name="Straight Arrow Connector 68">
            <a:extLst>
              <a:ext uri="{FF2B5EF4-FFF2-40B4-BE49-F238E27FC236}">
                <a16:creationId xmlns:a16="http://schemas.microsoft.com/office/drawing/2014/main" id="{A3726CB7-008C-44DB-9491-722C48A45F18}"/>
              </a:ext>
            </a:extLst>
          </p:cNvPr>
          <p:cNvCxnSpPr/>
          <p:nvPr/>
        </p:nvCxnSpPr>
        <p:spPr>
          <a:xfrm>
            <a:off x="5896441" y="4041331"/>
            <a:ext cx="1507659" cy="1000569"/>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71" name="Straight Arrow Connector 70">
            <a:extLst>
              <a:ext uri="{FF2B5EF4-FFF2-40B4-BE49-F238E27FC236}">
                <a16:creationId xmlns:a16="http://schemas.microsoft.com/office/drawing/2014/main" id="{1AF9EA71-73E4-4A27-BD09-76C566C8701F}"/>
              </a:ext>
            </a:extLst>
          </p:cNvPr>
          <p:cNvCxnSpPr/>
          <p:nvPr/>
        </p:nvCxnSpPr>
        <p:spPr>
          <a:xfrm flipV="1">
            <a:off x="5896441" y="5565173"/>
            <a:ext cx="1507659" cy="990758"/>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647282514"/>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704</TotalTime>
  <Words>1537</Words>
  <Application>Microsoft Office PowerPoint</Application>
  <PresentationFormat>Custom</PresentationFormat>
  <Paragraphs>164</Paragraphs>
  <Slides>16</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16</vt:i4>
      </vt:variant>
    </vt:vector>
  </HeadingPairs>
  <TitlesOfParts>
    <vt:vector size="21" baseType="lpstr">
      <vt:lpstr>Times New Roman</vt:lpstr>
      <vt:lpstr>Arial</vt:lpstr>
      <vt:lpstr>Calibri</vt:lpstr>
      <vt:lpstr>Consolas</vt:lpstr>
      <vt:lpstr>Office Theme</vt:lpstr>
      <vt:lpstr>#CodeinQuarantine</vt:lpstr>
      <vt:lpstr>PowerPoint Presentation</vt:lpstr>
      <vt:lpstr>PowerPoint Presentation</vt:lpstr>
      <vt:lpstr>Agenda/Contents</vt:lpstr>
      <vt:lpstr>Use cases explanation</vt:lpstr>
      <vt:lpstr>PowerPoint Presentation</vt:lpstr>
      <vt:lpstr> Architecture (for use case 2) – User query flow</vt:lpstr>
      <vt:lpstr>User registration flow</vt:lpstr>
      <vt:lpstr>UI Application registration</vt:lpstr>
      <vt:lpstr>Backend micro-service registration</vt:lpstr>
      <vt:lpstr>List of IBM cloud services used</vt:lpstr>
      <vt:lpstr>List of IBM cloud services - continuation</vt:lpstr>
      <vt:lpstr>Artifacts Submitted</vt:lpstr>
      <vt:lpstr>Demo video recording links</vt:lpstr>
      <vt:lpstr>Supporting files/attachments explained</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#CodeinQuarantine</dc:title>
  <dc:creator>Divya Sundar</dc:creator>
  <cp:lastModifiedBy>Divya Sundar</cp:lastModifiedBy>
  <cp:revision>198</cp:revision>
  <dcterms:created xsi:type="dcterms:W3CDTF">2020-06-05T19:54:19Z</dcterms:created>
  <dcterms:modified xsi:type="dcterms:W3CDTF">2020-08-08T20:10:04Z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reated">
    <vt:filetime>2020-07-04T00:00:00Z</vt:filetime>
  </property>
  <property fmtid="{D5CDD505-2E9C-101B-9397-08002B2CF9AE}" pid="3" name="LastSaved">
    <vt:filetime>2020-06-05T00:00:00Z</vt:filetime>
  </property>
</Properties>
</file>